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1" r:id="rId3"/>
    <p:sldId id="275" r:id="rId4"/>
    <p:sldId id="277" r:id="rId5"/>
    <p:sldId id="258" r:id="rId6"/>
    <p:sldId id="259" r:id="rId7"/>
    <p:sldId id="290" r:id="rId8"/>
    <p:sldId id="276" r:id="rId9"/>
    <p:sldId id="298" r:id="rId10"/>
    <p:sldId id="260" r:id="rId11"/>
    <p:sldId id="266" r:id="rId12"/>
    <p:sldId id="283" r:id="rId13"/>
    <p:sldId id="284" r:id="rId14"/>
    <p:sldId id="285" r:id="rId15"/>
    <p:sldId id="261" r:id="rId16"/>
    <p:sldId id="263" r:id="rId17"/>
    <p:sldId id="280" r:id="rId18"/>
    <p:sldId id="281" r:id="rId19"/>
    <p:sldId id="267" r:id="rId20"/>
    <p:sldId id="297" r:id="rId21"/>
    <p:sldId id="273" r:id="rId22"/>
    <p:sldId id="295" r:id="rId23"/>
    <p:sldId id="296" r:id="rId24"/>
    <p:sldId id="274" r:id="rId25"/>
    <p:sldId id="292" r:id="rId26"/>
    <p:sldId id="293" r:id="rId27"/>
    <p:sldId id="294" r:id="rId28"/>
    <p:sldId id="289" r:id="rId29"/>
    <p:sldId id="27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na Vartanova" initials="IV"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snapToObjects="1">
      <p:cViewPr>
        <p:scale>
          <a:sx n="75" d="100"/>
          <a:sy n="75" d="100"/>
        </p:scale>
        <p:origin x="-2664" y="-8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D8CF7-2B45-4E4B-8DF2-2651B614011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225654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8CF7-2B45-4E4B-8DF2-2651B614011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301917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8CF7-2B45-4E4B-8DF2-2651B614011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419209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D8CF7-2B45-4E4B-8DF2-2651B614011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236380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D8CF7-2B45-4E4B-8DF2-2651B6140116}"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188441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D8CF7-2B45-4E4B-8DF2-2651B614011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202818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D8CF7-2B45-4E4B-8DF2-2651B6140116}"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6276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D8CF7-2B45-4E4B-8DF2-2651B6140116}"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3993408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D8CF7-2B45-4E4B-8DF2-2651B6140116}"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53823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D8CF7-2B45-4E4B-8DF2-2651B614011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213043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D8CF7-2B45-4E4B-8DF2-2651B6140116}"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3E301-FCEF-5446-BE53-BF6503BC80B0}" type="slidenum">
              <a:rPr lang="en-US" smtClean="0"/>
              <a:t>‹N°›</a:t>
            </a:fld>
            <a:endParaRPr lang="en-US"/>
          </a:p>
        </p:txBody>
      </p:sp>
    </p:spTree>
    <p:extLst>
      <p:ext uri="{BB962C8B-B14F-4D97-AF65-F5344CB8AC3E}">
        <p14:creationId xmlns:p14="http://schemas.microsoft.com/office/powerpoint/2010/main" val="157878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D8CF7-2B45-4E4B-8DF2-2651B6140116}"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3E301-FCEF-5446-BE53-BF6503BC80B0}" type="slidenum">
              <a:rPr lang="en-US" smtClean="0"/>
              <a:t>‹N°›</a:t>
            </a:fld>
            <a:endParaRPr lang="en-US"/>
          </a:p>
        </p:txBody>
      </p:sp>
    </p:spTree>
    <p:extLst>
      <p:ext uri="{BB962C8B-B14F-4D97-AF65-F5344CB8AC3E}">
        <p14:creationId xmlns:p14="http://schemas.microsoft.com/office/powerpoint/2010/main" val="680460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Effect of Patriarchal Culture on Women’s Labor Force Participation</a:t>
            </a:r>
            <a:r>
              <a:rPr lang="en-US" dirty="0"/>
              <a:t/>
            </a:r>
            <a:br>
              <a:rPr lang="en-US" dirty="0"/>
            </a:br>
            <a:endParaRPr lang="en-US" dirty="0"/>
          </a:p>
        </p:txBody>
      </p:sp>
      <p:sp>
        <p:nvSpPr>
          <p:cNvPr id="3" name="Subtitle 2"/>
          <p:cNvSpPr>
            <a:spLocks noGrp="1"/>
          </p:cNvSpPr>
          <p:nvPr>
            <p:ph type="subTitle" idx="1"/>
          </p:nvPr>
        </p:nvSpPr>
        <p:spPr>
          <a:xfrm>
            <a:off x="1371600" y="3600450"/>
            <a:ext cx="6400800" cy="2038350"/>
          </a:xfrm>
        </p:spPr>
        <p:txBody>
          <a:bodyPr>
            <a:normAutofit fontScale="70000" lnSpcReduction="20000"/>
          </a:bodyPr>
          <a:lstStyle/>
          <a:p>
            <a:r>
              <a:rPr lang="en-US" dirty="0"/>
              <a:t>Ishac Diwan and Irina </a:t>
            </a:r>
            <a:r>
              <a:rPr lang="en-US" dirty="0" err="1"/>
              <a:t>Vartanova</a:t>
            </a:r>
            <a:endParaRPr lang="en-US" dirty="0"/>
          </a:p>
          <a:p>
            <a:r>
              <a:rPr lang="en-US" dirty="0"/>
              <a:t>First draft, June 2016</a:t>
            </a:r>
          </a:p>
          <a:p>
            <a:pPr algn="l"/>
            <a:endParaRPr lang="en-US" sz="2200" dirty="0" smtClean="0"/>
          </a:p>
          <a:p>
            <a:pPr algn="l"/>
            <a:endParaRPr lang="en-US" sz="2200" dirty="0"/>
          </a:p>
          <a:p>
            <a:pPr algn="l"/>
            <a:r>
              <a:rPr lang="en-US" sz="2200" dirty="0" smtClean="0"/>
              <a:t>Financial </a:t>
            </a:r>
            <a:r>
              <a:rPr lang="en-US" sz="2200" dirty="0"/>
              <a:t>support by ERF is gratefully acknowledged. Support by the UNDP in the context of the preparation of background work for the Arab Human Development report, in the form of access to the Gallup data is also acknowledged.</a:t>
            </a:r>
          </a:p>
          <a:p>
            <a:endParaRPr lang="en-US" dirty="0"/>
          </a:p>
        </p:txBody>
      </p:sp>
    </p:spTree>
    <p:extLst>
      <p:ext uri="{BB962C8B-B14F-4D97-AF65-F5344CB8AC3E}">
        <p14:creationId xmlns:p14="http://schemas.microsoft.com/office/powerpoint/2010/main" val="414000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77" y="274638"/>
            <a:ext cx="8229600" cy="1143000"/>
          </a:xfrm>
        </p:spPr>
        <p:txBody>
          <a:bodyPr>
            <a:normAutofit fontScale="90000"/>
          </a:bodyPr>
          <a:lstStyle/>
          <a:p>
            <a:r>
              <a:rPr lang="en-US" dirty="0" smtClean="0"/>
              <a:t>FLFP base model (1)</a:t>
            </a:r>
            <a:br>
              <a:rPr lang="en-US" dirty="0" smtClean="0"/>
            </a:br>
            <a:r>
              <a:rPr lang="en-US" sz="2700" dirty="0" smtClean="0"/>
              <a:t>Individual characteristics</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953912"/>
              </p:ext>
            </p:extLst>
          </p:nvPr>
        </p:nvGraphicFramePr>
        <p:xfrm>
          <a:off x="1562100" y="1544638"/>
          <a:ext cx="6159969" cy="4665420"/>
        </p:xfrm>
        <a:graphic>
          <a:graphicData uri="http://schemas.openxmlformats.org/drawingml/2006/table">
            <a:tbl>
              <a:tblPr firstRow="1" bandRow="1">
                <a:tableStyleId>{C4B1156A-380E-4F78-BDF5-A606A8083BF9}</a:tableStyleId>
              </a:tblPr>
              <a:tblGrid>
                <a:gridCol w="3309014"/>
                <a:gridCol w="2850955"/>
              </a:tblGrid>
              <a:tr h="388785">
                <a:tc>
                  <a:txBody>
                    <a:bodyPr/>
                    <a:lstStyle/>
                    <a:p>
                      <a:pPr marL="0" marR="0">
                        <a:spcBef>
                          <a:spcPts val="0"/>
                        </a:spcBef>
                        <a:spcAft>
                          <a:spcPts val="0"/>
                        </a:spcAft>
                      </a:pP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US" sz="2000" b="0" dirty="0" smtClean="0">
                          <a:effectLst/>
                          <a:latin typeface="Cambria"/>
                          <a:ea typeface="ＭＳ 明朝"/>
                          <a:cs typeface="Times New Roman"/>
                        </a:rPr>
                        <a:t>WVS</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smtClean="0">
                          <a:effectLst/>
                        </a:rPr>
                        <a:t>Education </a:t>
                      </a:r>
                      <a:r>
                        <a:rPr lang="en-GB" sz="2000" b="0" dirty="0">
                          <a:effectLst/>
                        </a:rPr>
                        <a:t>middle (low </a:t>
                      </a:r>
                      <a:r>
                        <a:rPr lang="en-GB" sz="2000" b="0" dirty="0" smtClean="0">
                          <a:effectLst/>
                        </a:rPr>
                        <a:t>= ref.)</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0.130***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smtClean="0">
                          <a:effectLst/>
                        </a:rPr>
                        <a:t>Education High</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0.269***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a:effectLst/>
                        </a:rPr>
                        <a:t>Married (single - ref)</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-0.189***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a:effectLst/>
                        </a:rPr>
                        <a:t>1 child (0 - ref)</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-0.056***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a:effectLst/>
                        </a:rPr>
                        <a:t>4 and more children</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-0.132***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a:effectLst/>
                        </a:rPr>
                        <a:t>Age 15-25 (&gt;65 </a:t>
                      </a:r>
                      <a:r>
                        <a:rPr lang="en-GB" sz="2000" b="0" dirty="0" smtClean="0">
                          <a:effectLst/>
                        </a:rPr>
                        <a:t>= </a:t>
                      </a:r>
                      <a:r>
                        <a:rPr lang="en-GB" sz="2000" b="0" dirty="0">
                          <a:effectLst/>
                        </a:rPr>
                        <a:t>ref)</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0.147***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smtClean="0">
                          <a:effectLst/>
                        </a:rPr>
                        <a:t>Age 35 </a:t>
                      </a:r>
                      <a:r>
                        <a:rPr lang="en-GB" sz="2000" b="0" dirty="0">
                          <a:effectLst/>
                        </a:rPr>
                        <a:t>- 45</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0.239***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smtClean="0">
                          <a:effectLst/>
                        </a:rPr>
                        <a:t>Age 55 </a:t>
                      </a:r>
                      <a:r>
                        <a:rPr lang="en-GB" sz="2000" b="0" dirty="0">
                          <a:effectLst/>
                        </a:rPr>
                        <a:t>- 65</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0.156***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a:effectLst/>
                        </a:rPr>
                        <a:t>Religious faith</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-0.022***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000" b="0" dirty="0" err="1">
                          <a:effectLst/>
                        </a:rPr>
                        <a:t>Denom</a:t>
                      </a:r>
                      <a:r>
                        <a:rPr lang="en-GB" sz="2000" b="0" dirty="0">
                          <a:effectLst/>
                        </a:rPr>
                        <a:t>: None (Christ </a:t>
                      </a:r>
                      <a:r>
                        <a:rPr lang="en-GB" sz="2000" b="0" dirty="0" smtClean="0">
                          <a:effectLst/>
                        </a:rPr>
                        <a:t>= </a:t>
                      </a:r>
                      <a:r>
                        <a:rPr lang="en-GB" sz="2000" b="0" dirty="0">
                          <a:effectLst/>
                        </a:rPr>
                        <a:t>ref)</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dirty="0">
                          <a:effectLst/>
                        </a:rPr>
                        <a:t>0.014* </a:t>
                      </a:r>
                      <a:endParaRPr lang="en-US" sz="20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US" sz="2000" b="0" dirty="0" smtClean="0">
                          <a:effectLst/>
                        </a:rPr>
                        <a:t>Muslim</a:t>
                      </a:r>
                      <a:endParaRPr lang="en-US" sz="20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b="0" kern="1200" dirty="0" smtClean="0">
                          <a:effectLst/>
                        </a:rPr>
                        <a:t>-0.103*** </a:t>
                      </a:r>
                      <a:r>
                        <a:rPr lang="en-US" sz="2000" b="0" dirty="0" smtClean="0">
                          <a:effectLst/>
                        </a:rPr>
                        <a:t> </a:t>
                      </a:r>
                      <a:endParaRPr lang="en-US" sz="2000" b="0" dirty="0">
                        <a:effectLst/>
                        <a:latin typeface="Cambria"/>
                        <a:ea typeface="ＭＳ 明朝"/>
                        <a:cs typeface="Times New Roman"/>
                      </a:endParaRPr>
                    </a:p>
                  </a:txBody>
                  <a:tcPr marL="9525" marR="9525" marT="9525" marB="9525" anchor="ctr">
                    <a:noFill/>
                  </a:tcPr>
                </a:tc>
              </a:tr>
            </a:tbl>
          </a:graphicData>
        </a:graphic>
      </p:graphicFrame>
    </p:spTree>
    <p:extLst>
      <p:ext uri="{BB962C8B-B14F-4D97-AF65-F5344CB8AC3E}">
        <p14:creationId xmlns:p14="http://schemas.microsoft.com/office/powerpoint/2010/main" val="3680474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base FLFP model, WVS (2)</a:t>
            </a:r>
            <a:br>
              <a:rPr lang="en-US" dirty="0" smtClean="0"/>
            </a:br>
            <a:r>
              <a:rPr lang="en-US" sz="2700" dirty="0" smtClean="0"/>
              <a:t>regional</a:t>
            </a:r>
            <a:r>
              <a:rPr lang="en-US" sz="3100" dirty="0" smtClean="0"/>
              <a:t> characteristics</a:t>
            </a:r>
            <a:br>
              <a:rPr lang="en-US" sz="3100" dirty="0" smtClean="0"/>
            </a:b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1708708"/>
              </p:ext>
            </p:extLst>
          </p:nvPr>
        </p:nvGraphicFramePr>
        <p:xfrm>
          <a:off x="283743" y="1600200"/>
          <a:ext cx="8687985" cy="3595370"/>
        </p:xfrm>
        <a:graphic>
          <a:graphicData uri="http://schemas.openxmlformats.org/drawingml/2006/table">
            <a:tbl>
              <a:tblPr firstRow="1" bandRow="1">
                <a:tableStyleId>{C4B1156A-380E-4F78-BDF5-A606A8083BF9}</a:tableStyleId>
              </a:tblPr>
              <a:tblGrid>
                <a:gridCol w="2895995"/>
                <a:gridCol w="2895995"/>
                <a:gridCol w="2895995"/>
              </a:tblGrid>
              <a:tr h="370840">
                <a:tc>
                  <a:txBody>
                    <a:bodyPr/>
                    <a:lstStyle/>
                    <a:p>
                      <a:pPr marL="0" marR="0">
                        <a:spcBef>
                          <a:spcPts val="0"/>
                        </a:spcBef>
                        <a:spcAft>
                          <a:spcPts val="0"/>
                        </a:spcAft>
                      </a:pPr>
                      <a:endParaRPr lang="en-US" sz="2000" b="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2000" b="0" dirty="0" smtClean="0">
                          <a:effectLst/>
                          <a:latin typeface="Cambria"/>
                          <a:ea typeface="ＭＳ 明朝"/>
                          <a:cs typeface="Times New Roman"/>
                        </a:rPr>
                        <a:t>w/o country </a:t>
                      </a:r>
                    </a:p>
                    <a:p>
                      <a:pPr marL="0" marR="0" algn="ctr">
                        <a:spcBef>
                          <a:spcPts val="0"/>
                        </a:spcBef>
                        <a:spcAft>
                          <a:spcPts val="0"/>
                        </a:spcAft>
                      </a:pPr>
                      <a:r>
                        <a:rPr lang="en-US" sz="2000" b="0" dirty="0" smtClean="0">
                          <a:effectLst/>
                          <a:latin typeface="Cambria"/>
                          <a:ea typeface="ＭＳ 明朝"/>
                          <a:cs typeface="Times New Roman"/>
                        </a:rPr>
                        <a:t>specific slopes</a:t>
                      </a:r>
                      <a:endParaRPr lang="en-US" sz="2000" b="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2000" b="0" dirty="0" err="1" smtClean="0">
                          <a:effectLst/>
                          <a:latin typeface="Cambria"/>
                          <a:ea typeface="ＭＳ 明朝"/>
                          <a:cs typeface="Times New Roman"/>
                        </a:rPr>
                        <a:t>Wt</a:t>
                      </a:r>
                      <a:r>
                        <a:rPr lang="en-US" sz="2000" b="0" dirty="0" smtClean="0">
                          <a:effectLst/>
                          <a:latin typeface="Cambria"/>
                          <a:ea typeface="ＭＳ 明朝"/>
                          <a:cs typeface="Times New Roman"/>
                        </a:rPr>
                        <a:t> country</a:t>
                      </a:r>
                      <a:r>
                        <a:rPr lang="en-US" sz="2000" b="0" baseline="0" dirty="0" smtClean="0">
                          <a:effectLst/>
                          <a:latin typeface="Cambria"/>
                          <a:ea typeface="ＭＳ 明朝"/>
                          <a:cs typeface="Times New Roman"/>
                        </a:rPr>
                        <a:t> </a:t>
                      </a:r>
                    </a:p>
                    <a:p>
                      <a:pPr marL="0" marR="0" algn="ctr">
                        <a:spcBef>
                          <a:spcPts val="0"/>
                        </a:spcBef>
                        <a:spcAft>
                          <a:spcPts val="0"/>
                        </a:spcAft>
                      </a:pPr>
                      <a:r>
                        <a:rPr lang="en-US" sz="2000" b="0" dirty="0" smtClean="0">
                          <a:effectLst/>
                          <a:latin typeface="Cambria"/>
                          <a:ea typeface="ＭＳ 明朝"/>
                          <a:cs typeface="Times New Roman"/>
                        </a:rPr>
                        <a:t>C. specific slopes</a:t>
                      </a:r>
                      <a:endParaRPr lang="en-US" sz="2000" b="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GB" sz="2000" b="0" dirty="0">
                          <a:effectLst/>
                        </a:rPr>
                        <a:t>Latin America (West - ref)</a:t>
                      </a:r>
                      <a:endParaRPr lang="en-US" sz="2000" b="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dirty="0">
                          <a:solidFill>
                            <a:srgbClr val="333333"/>
                          </a:solidFill>
                          <a:effectLst/>
                          <a:latin typeface="Times New Roman"/>
                          <a:ea typeface="Times New Roman"/>
                          <a:cs typeface="Times New Roman"/>
                        </a:rPr>
                        <a:t>-0.122</a:t>
                      </a:r>
                      <a:endParaRPr lang="en-US" sz="20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-0.038</a:t>
                      </a:r>
                      <a:endParaRPr lang="en-US" sz="200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2000" dirty="0" err="1">
                          <a:effectLst/>
                        </a:rPr>
                        <a:t>Centr</a:t>
                      </a:r>
                      <a:r>
                        <a:rPr lang="en-GB" sz="2000" dirty="0">
                          <a:effectLst/>
                        </a:rPr>
                        <a:t>/South/Western Asia</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dirty="0">
                          <a:solidFill>
                            <a:srgbClr val="333333"/>
                          </a:solidFill>
                          <a:effectLst/>
                          <a:latin typeface="Times New Roman"/>
                          <a:ea typeface="Times New Roman"/>
                          <a:cs typeface="Times New Roman"/>
                        </a:rPr>
                        <a:t>-0.261</a:t>
                      </a:r>
                      <a:r>
                        <a:rPr lang="en-GB" sz="2000" baseline="30000" dirty="0">
                          <a:solidFill>
                            <a:srgbClr val="333333"/>
                          </a:solidFill>
                          <a:effectLst/>
                          <a:latin typeface="Times New Roman"/>
                          <a:ea typeface="Times New Roman"/>
                          <a:cs typeface="Times New Roman"/>
                        </a:rPr>
                        <a:t>***</a:t>
                      </a:r>
                      <a:endParaRPr lang="en-US" sz="20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-0.145</a:t>
                      </a:r>
                      <a:r>
                        <a:rPr lang="en-GB" sz="2000" baseline="30000">
                          <a:solidFill>
                            <a:srgbClr val="333333"/>
                          </a:solidFill>
                          <a:effectLst/>
                          <a:latin typeface="Times New Roman"/>
                          <a:ea typeface="Times New Roman"/>
                          <a:cs typeface="Times New Roman"/>
                        </a:rPr>
                        <a:t>**</a:t>
                      </a:r>
                      <a:endParaRPr lang="en-US" sz="200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2000">
                          <a:effectLst/>
                        </a:rPr>
                        <a:t>Sub-Saharan Africa</a:t>
                      </a:r>
                      <a:endParaRPr lang="en-US" sz="20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dirty="0">
                          <a:solidFill>
                            <a:srgbClr val="333333"/>
                          </a:solidFill>
                          <a:effectLst/>
                          <a:latin typeface="Times New Roman"/>
                          <a:ea typeface="Times New Roman"/>
                          <a:cs typeface="Times New Roman"/>
                        </a:rPr>
                        <a:t>0.131</a:t>
                      </a:r>
                      <a:endParaRPr lang="en-US" sz="20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0.065</a:t>
                      </a:r>
                      <a:endParaRPr lang="en-US" sz="200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2000">
                          <a:effectLst/>
                        </a:rPr>
                        <a:t>Eastern Asia</a:t>
                      </a:r>
                      <a:endParaRPr lang="en-US" sz="20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dirty="0">
                          <a:solidFill>
                            <a:srgbClr val="333333"/>
                          </a:solidFill>
                          <a:effectLst/>
                          <a:latin typeface="Times New Roman"/>
                          <a:ea typeface="Times New Roman"/>
                          <a:cs typeface="Times New Roman"/>
                        </a:rPr>
                        <a:t>-0.027</a:t>
                      </a:r>
                      <a:endParaRPr lang="en-US" sz="20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-0.039</a:t>
                      </a:r>
                      <a:endParaRPr lang="en-US" sz="200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2000" dirty="0">
                          <a:effectLst/>
                        </a:rPr>
                        <a:t>South/Eastern Europe</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-0.034</a:t>
                      </a:r>
                      <a:endParaRPr lang="en-US" sz="200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-0.009</a:t>
                      </a:r>
                      <a:endParaRPr lang="en-US" sz="200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2000" dirty="0">
                          <a:effectLst/>
                        </a:rPr>
                        <a:t>MENA</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a:solidFill>
                            <a:srgbClr val="333333"/>
                          </a:solidFill>
                          <a:effectLst/>
                          <a:latin typeface="Times New Roman"/>
                          <a:ea typeface="Times New Roman"/>
                          <a:cs typeface="Times New Roman"/>
                        </a:rPr>
                        <a:t>-0.317</a:t>
                      </a:r>
                      <a:r>
                        <a:rPr lang="en-GB" sz="2000" baseline="30000">
                          <a:solidFill>
                            <a:srgbClr val="333333"/>
                          </a:solidFill>
                          <a:effectLst/>
                          <a:latin typeface="Times New Roman"/>
                          <a:ea typeface="Times New Roman"/>
                          <a:cs typeface="Times New Roman"/>
                        </a:rPr>
                        <a:t>***</a:t>
                      </a:r>
                      <a:endParaRPr lang="en-US" sz="200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dirty="0">
                          <a:solidFill>
                            <a:srgbClr val="333333"/>
                          </a:solidFill>
                          <a:effectLst/>
                          <a:latin typeface="Times New Roman"/>
                          <a:ea typeface="Times New Roman"/>
                          <a:cs typeface="Times New Roman"/>
                        </a:rPr>
                        <a:t>-0.191</a:t>
                      </a:r>
                      <a:r>
                        <a:rPr lang="en-GB" sz="2000" baseline="30000" dirty="0">
                          <a:solidFill>
                            <a:srgbClr val="333333"/>
                          </a:solidFill>
                          <a:effectLst/>
                          <a:latin typeface="Times New Roman"/>
                          <a:ea typeface="Times New Roman"/>
                          <a:cs typeface="Times New Roman"/>
                        </a:rPr>
                        <a:t>***</a:t>
                      </a:r>
                      <a:endParaRPr lang="en-US" sz="2000" dirty="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US" sz="2000" dirty="0" smtClean="0">
                          <a:effectLst/>
                          <a:latin typeface="Cambria"/>
                          <a:ea typeface="ＭＳ 明朝"/>
                          <a:cs typeface="Times New Roman"/>
                        </a:rPr>
                        <a:t>Public sector </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GB" sz="2000" kern="1200" dirty="0" smtClean="0">
                          <a:solidFill>
                            <a:schemeClr val="dk1"/>
                          </a:solidFill>
                          <a:effectLst/>
                          <a:latin typeface="+mn-lt"/>
                          <a:ea typeface="+mn-ea"/>
                          <a:cs typeface="+mn-cs"/>
                        </a:rPr>
                        <a:t>0.048</a:t>
                      </a:r>
                      <a:r>
                        <a:rPr lang="en-GB" sz="2000" kern="1200" baseline="30000" dirty="0" smtClean="0">
                          <a:solidFill>
                            <a:schemeClr val="dk1"/>
                          </a:solidFill>
                          <a:effectLst/>
                          <a:latin typeface="+mn-lt"/>
                          <a:ea typeface="+mn-ea"/>
                          <a:cs typeface="+mn-cs"/>
                        </a:rPr>
                        <a:t>**</a:t>
                      </a:r>
                      <a:r>
                        <a:rPr lang="en-US" sz="2000" dirty="0" smtClean="0">
                          <a:effectLst/>
                        </a:rPr>
                        <a:t> </a:t>
                      </a:r>
                      <a:endParaRPr lang="en-US" sz="20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2000" kern="1200" dirty="0" smtClean="0">
                          <a:solidFill>
                            <a:schemeClr val="dk1"/>
                          </a:solidFill>
                          <a:effectLst/>
                          <a:latin typeface="+mn-lt"/>
                          <a:ea typeface="+mn-ea"/>
                          <a:cs typeface="+mn-cs"/>
                        </a:rPr>
                        <a:t>0.039</a:t>
                      </a:r>
                      <a:r>
                        <a:rPr lang="en-GB" sz="2000" kern="1200" baseline="30000" dirty="0" smtClean="0">
                          <a:solidFill>
                            <a:schemeClr val="dk1"/>
                          </a:solidFill>
                          <a:effectLst/>
                          <a:latin typeface="+mn-lt"/>
                          <a:ea typeface="+mn-ea"/>
                          <a:cs typeface="+mn-cs"/>
                        </a:rPr>
                        <a:t>***</a:t>
                      </a:r>
                      <a:r>
                        <a:rPr lang="en-US" sz="2000" dirty="0" smtClean="0">
                          <a:effectLst/>
                        </a:rPr>
                        <a:t> </a:t>
                      </a:r>
                      <a:endParaRPr lang="en-US" sz="2000" dirty="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US" sz="2000" dirty="0" smtClean="0">
                          <a:effectLst/>
                        </a:rPr>
                        <a:t>observations</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2000" kern="1200" dirty="0" smtClean="0">
                          <a:solidFill>
                            <a:schemeClr val="dk1"/>
                          </a:solidFill>
                          <a:effectLst/>
                          <a:latin typeface="+mn-lt"/>
                          <a:ea typeface="+mn-ea"/>
                          <a:cs typeface="+mn-cs"/>
                        </a:rPr>
                        <a:t>63,920</a:t>
                      </a:r>
                      <a:endParaRPr lang="en-US" sz="200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2000" kern="1200" dirty="0" smtClean="0">
                          <a:solidFill>
                            <a:schemeClr val="dk1"/>
                          </a:solidFill>
                          <a:effectLst/>
                          <a:latin typeface="+mn-lt"/>
                          <a:ea typeface="+mn-ea"/>
                          <a:cs typeface="+mn-cs"/>
                        </a:rPr>
                        <a:t>63,920</a:t>
                      </a:r>
                      <a:endParaRPr lang="en-US" sz="2000" dirty="0">
                        <a:effectLst/>
                        <a:latin typeface="Cambria"/>
                        <a:ea typeface="ＭＳ 明朝"/>
                        <a:cs typeface="Times New Roman"/>
                      </a:endParaRPr>
                    </a:p>
                  </a:txBody>
                  <a:tcPr marL="9525" marR="9525" marT="9525" marB="9525" anchor="ctr"/>
                </a:tc>
              </a:tr>
            </a:tbl>
          </a:graphicData>
        </a:graphic>
      </p:graphicFrame>
      <p:sp>
        <p:nvSpPr>
          <p:cNvPr id="5" name="TextBox 4"/>
          <p:cNvSpPr txBox="1"/>
          <p:nvPr/>
        </p:nvSpPr>
        <p:spPr>
          <a:xfrm>
            <a:off x="457200" y="6052468"/>
            <a:ext cx="6947177" cy="369332"/>
          </a:xfrm>
          <a:prstGeom prst="rect">
            <a:avLst/>
          </a:prstGeom>
          <a:noFill/>
        </p:spPr>
        <p:txBody>
          <a:bodyPr wrap="square" rtlCol="0">
            <a:spAutoFit/>
          </a:bodyPr>
          <a:lstStyle/>
          <a:p>
            <a:r>
              <a:rPr lang="en-US" dirty="0" smtClean="0"/>
              <a:t>Controlling also random intercept, and for </a:t>
            </a:r>
            <a:r>
              <a:rPr lang="en-US" dirty="0" err="1" smtClean="0"/>
              <a:t>GDPc</a:t>
            </a:r>
            <a:r>
              <a:rPr lang="en-US" dirty="0" smtClean="0"/>
              <a:t> and its square</a:t>
            </a:r>
            <a:endParaRPr lang="en-US" dirty="0"/>
          </a:p>
        </p:txBody>
      </p:sp>
    </p:spTree>
    <p:extLst>
      <p:ext uri="{BB962C8B-B14F-4D97-AF65-F5344CB8AC3E}">
        <p14:creationId xmlns:p14="http://schemas.microsoft.com/office/powerpoint/2010/main" val="3226797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“Random effects” education model: </a:t>
            </a:r>
            <a:br>
              <a:rPr lang="en-US" sz="2800" dirty="0" smtClean="0"/>
            </a:br>
            <a:r>
              <a:rPr lang="en-US" sz="2800" dirty="0" smtClean="0"/>
              <a:t>widely different effects of education </a:t>
            </a:r>
            <a:r>
              <a:rPr lang="en-US" sz="2800" dirty="0"/>
              <a:t>on FLFP in </a:t>
            </a:r>
            <a:r>
              <a:rPr lang="en-US" sz="2800" dirty="0" smtClean="0"/>
              <a:t>regions</a:t>
            </a:r>
            <a:endParaRPr lang="en-US" sz="28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3213" b="-3213"/>
          <a:stretch>
            <a:fillRect/>
          </a:stretch>
        </p:blipFill>
        <p:spPr>
          <a:xfrm>
            <a:off x="457200" y="1612652"/>
            <a:ext cx="6327150" cy="4525963"/>
          </a:xfrm>
          <a:prstGeom prst="rect">
            <a:avLst/>
          </a:prstGeom>
        </p:spPr>
      </p:pic>
      <p:sp>
        <p:nvSpPr>
          <p:cNvPr id="3" name="TextBox 2"/>
          <p:cNvSpPr txBox="1"/>
          <p:nvPr/>
        </p:nvSpPr>
        <p:spPr>
          <a:xfrm>
            <a:off x="7047487" y="1681962"/>
            <a:ext cx="1922042" cy="3539430"/>
          </a:xfrm>
          <a:prstGeom prst="rect">
            <a:avLst/>
          </a:prstGeom>
          <a:noFill/>
        </p:spPr>
        <p:txBody>
          <a:bodyPr wrap="square" rtlCol="0">
            <a:spAutoFit/>
          </a:bodyPr>
          <a:lstStyle/>
          <a:p>
            <a:r>
              <a:rPr lang="en-US" sz="3200" dirty="0" smtClean="0"/>
              <a:t>Effect of education on FLFP largest in MENA, lowest in the West</a:t>
            </a:r>
            <a:endParaRPr lang="en-US" sz="3200" dirty="0"/>
          </a:p>
        </p:txBody>
      </p:sp>
    </p:spTree>
    <p:extLst>
      <p:ext uri="{BB962C8B-B14F-4D97-AF65-F5344CB8AC3E}">
        <p14:creationId xmlns:p14="http://schemas.microsoft.com/office/powerpoint/2010/main" val="1671094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More generally, effect </a:t>
            </a:r>
            <a:r>
              <a:rPr lang="en-US" sz="3200" dirty="0"/>
              <a:t>of high education </a:t>
            </a:r>
            <a:r>
              <a:rPr lang="en-US" sz="3200" dirty="0" smtClean="0"/>
              <a:t>highest when FLFP among uneducated low, but with country </a:t>
            </a:r>
            <a:r>
              <a:rPr lang="en-US" sz="3200" dirty="0" err="1" smtClean="0"/>
              <a:t>variationn</a:t>
            </a: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567" r="-567"/>
          <a:stretch>
            <a:fillRect/>
          </a:stretch>
        </p:blipFill>
        <p:spPr>
          <a:xfrm>
            <a:off x="457199" y="1600200"/>
            <a:ext cx="7825885" cy="4525963"/>
          </a:xfrm>
          <a:prstGeom prst="rect">
            <a:avLst/>
          </a:prstGeom>
        </p:spPr>
      </p:pic>
    </p:spTree>
    <p:extLst>
      <p:ext uri="{BB962C8B-B14F-4D97-AF65-F5344CB8AC3E}">
        <p14:creationId xmlns:p14="http://schemas.microsoft.com/office/powerpoint/2010/main" val="191007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a:t>
            </a:r>
            <a:endParaRPr lang="en-US" dirty="0"/>
          </a:p>
        </p:txBody>
      </p:sp>
      <p:sp>
        <p:nvSpPr>
          <p:cNvPr id="3" name="Content Placeholder 2"/>
          <p:cNvSpPr>
            <a:spLocks noGrp="1"/>
          </p:cNvSpPr>
          <p:nvPr>
            <p:ph idx="1"/>
          </p:nvPr>
        </p:nvSpPr>
        <p:spPr/>
        <p:txBody>
          <a:bodyPr>
            <a:normAutofit lnSpcReduction="10000"/>
          </a:bodyPr>
          <a:lstStyle/>
          <a:p>
            <a:r>
              <a:rPr lang="en-US" dirty="0" smtClean="0"/>
              <a:t>If culture is to “explain” FLFP, it should have:</a:t>
            </a:r>
          </a:p>
          <a:p>
            <a:pPr lvl="1"/>
            <a:r>
              <a:rPr lang="en-US" dirty="0" smtClean="0"/>
              <a:t>The “right” macro correlations across countries – high patriarchy where FLFP “too” low</a:t>
            </a:r>
          </a:p>
          <a:p>
            <a:pPr lvl="1"/>
            <a:r>
              <a:rPr lang="en-US" dirty="0" smtClean="0"/>
              <a:t>At the micro within country-level: a differential impact of the uneducated (large) and the educated (small), especially in the Middle East</a:t>
            </a:r>
          </a:p>
          <a:p>
            <a:pPr lvl="1"/>
            <a:endParaRPr lang="en-US" dirty="0"/>
          </a:p>
          <a:p>
            <a:pPr lvl="1"/>
            <a:r>
              <a:rPr lang="en-US" dirty="0" smtClean="0"/>
              <a:t>Moreover, there is a question about the “meaning” of education – is it measuring wages, culture, or women’s bargaining power in the HH?</a:t>
            </a:r>
            <a:endParaRPr lang="en-US" dirty="0"/>
          </a:p>
        </p:txBody>
      </p:sp>
    </p:spTree>
    <p:extLst>
      <p:ext uri="{BB962C8B-B14F-4D97-AF65-F5344CB8AC3E}">
        <p14:creationId xmlns:p14="http://schemas.microsoft.com/office/powerpoint/2010/main" val="104448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t>
            </a:r>
            <a:r>
              <a:rPr lang="en-US" dirty="0"/>
              <a:t>P</a:t>
            </a:r>
            <a:r>
              <a:rPr lang="en-US" dirty="0" smtClean="0"/>
              <a:t>atriarchal culture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Patriarchal </a:t>
            </a:r>
            <a:r>
              <a:rPr lang="en-US" dirty="0"/>
              <a:t>V</a:t>
            </a:r>
            <a:r>
              <a:rPr lang="en-US" dirty="0" smtClean="0"/>
              <a:t>alues (PV) involve a gender division of labor</a:t>
            </a:r>
          </a:p>
          <a:p>
            <a:r>
              <a:rPr lang="en-US" dirty="0" smtClean="0"/>
              <a:t>Definition: </a:t>
            </a:r>
            <a:r>
              <a:rPr lang="en-US" dirty="0"/>
              <a:t>a</a:t>
            </a:r>
            <a:r>
              <a:rPr lang="en-US" dirty="0" smtClean="0"/>
              <a:t>verage </a:t>
            </a:r>
            <a:r>
              <a:rPr lang="en-US" dirty="0"/>
              <a:t>of a 3 variables </a:t>
            </a:r>
            <a:r>
              <a:rPr lang="en-US" dirty="0" smtClean="0"/>
              <a:t>index </a:t>
            </a:r>
            <a:r>
              <a:rPr lang="en-US" sz="1900" dirty="0" smtClean="0"/>
              <a:t>(standardized </a:t>
            </a:r>
            <a:r>
              <a:rPr lang="en-US" sz="1900" dirty="0"/>
              <a:t>within </a:t>
            </a:r>
            <a:r>
              <a:rPr lang="en-US" sz="1900" dirty="0" smtClean="0"/>
              <a:t>0</a:t>
            </a:r>
            <a:r>
              <a:rPr lang="en-US" sz="1900" dirty="0"/>
              <a:t>-1 </a:t>
            </a:r>
            <a:r>
              <a:rPr lang="en-US" sz="1900" dirty="0" smtClean="0"/>
              <a:t>range):</a:t>
            </a:r>
            <a:endParaRPr lang="en-US" sz="1900" dirty="0"/>
          </a:p>
          <a:p>
            <a:pPr marL="1314450" lvl="2" indent="-514350">
              <a:buFont typeface="+mj-lt"/>
              <a:buAutoNum type="arabicPeriod"/>
            </a:pPr>
            <a:r>
              <a:rPr lang="en-GB" dirty="0"/>
              <a:t>When jobs are scarce, men should have more right to a job than women.</a:t>
            </a:r>
            <a:endParaRPr lang="en-US" dirty="0"/>
          </a:p>
          <a:p>
            <a:pPr marL="1314450" lvl="2" indent="-514350">
              <a:buFont typeface="+mj-lt"/>
              <a:buAutoNum type="arabicPeriod"/>
            </a:pPr>
            <a:r>
              <a:rPr lang="en-GB" dirty="0"/>
              <a:t>On the whole men make better political leaders than women do.</a:t>
            </a:r>
            <a:endParaRPr lang="en-US" dirty="0"/>
          </a:p>
          <a:p>
            <a:pPr marL="1314450" lvl="2" indent="-514350">
              <a:buFont typeface="+mj-lt"/>
              <a:buAutoNum type="arabicPeriod"/>
            </a:pPr>
            <a:r>
              <a:rPr lang="en-GB" dirty="0"/>
              <a:t>A university education is more important for a boy than for a girl</a:t>
            </a:r>
            <a:r>
              <a:rPr lang="en-GB" dirty="0" smtClean="0"/>
              <a:t>.</a:t>
            </a:r>
          </a:p>
          <a:p>
            <a:r>
              <a:rPr lang="en-GB" dirty="0" smtClean="0"/>
              <a:t>Use ML-model to look at within and across country determinants of PV</a:t>
            </a:r>
            <a:endParaRPr lang="en-US" dirty="0"/>
          </a:p>
          <a:p>
            <a:endParaRPr lang="en-US" dirty="0"/>
          </a:p>
        </p:txBody>
      </p:sp>
    </p:spTree>
    <p:extLst>
      <p:ext uri="{BB962C8B-B14F-4D97-AF65-F5344CB8AC3E}">
        <p14:creationId xmlns:p14="http://schemas.microsoft.com/office/powerpoint/2010/main" val="4069973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in regions (WVS)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33017" r="-33017"/>
          <a:stretch>
            <a:fillRect/>
          </a:stretch>
        </p:blipFill>
        <p:spPr>
          <a:xfrm>
            <a:off x="-755088" y="1600200"/>
            <a:ext cx="5891974" cy="4830158"/>
          </a:xfrm>
          <a:prstGeom prst="rect">
            <a:avLst/>
          </a:prstGeom>
        </p:spPr>
      </p:pic>
      <p:pic>
        <p:nvPicPr>
          <p:cNvPr id="5" name="Content Placeholder 3"/>
          <p:cNvPicPr>
            <a:picLocks/>
          </p:cNvPicPr>
          <p:nvPr/>
        </p:nvPicPr>
        <p:blipFill>
          <a:blip r:embed="rId3">
            <a:extLst>
              <a:ext uri="{28A0092B-C50C-407E-A947-70E740481C1C}">
                <a14:useLocalDpi xmlns:a14="http://schemas.microsoft.com/office/drawing/2010/main" val="0"/>
              </a:ext>
            </a:extLst>
          </a:blip>
          <a:srcRect l="-33017" r="-33017"/>
          <a:stretch>
            <a:fillRect/>
          </a:stretch>
        </p:blipFill>
        <p:spPr>
          <a:xfrm>
            <a:off x="3958492" y="1600200"/>
            <a:ext cx="5777566" cy="4525963"/>
          </a:xfrm>
          <a:prstGeom prst="rect">
            <a:avLst/>
          </a:prstGeom>
        </p:spPr>
      </p:pic>
    </p:spTree>
    <p:extLst>
      <p:ext uri="{BB962C8B-B14F-4D97-AF65-F5344CB8AC3E}">
        <p14:creationId xmlns:p14="http://schemas.microsoft.com/office/powerpoint/2010/main" val="425734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P-Values (1) – individual effects - WVS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2098970"/>
              </p:ext>
            </p:extLst>
          </p:nvPr>
        </p:nvGraphicFramePr>
        <p:xfrm>
          <a:off x="457200" y="1600200"/>
          <a:ext cx="8001084" cy="4450080"/>
        </p:xfrm>
        <a:graphic>
          <a:graphicData uri="http://schemas.openxmlformats.org/drawingml/2006/table">
            <a:tbl>
              <a:tblPr firstRow="1" bandRow="1">
                <a:tableStyleId>{C4B1156A-380E-4F78-BDF5-A606A8083BF9}</a:tableStyleId>
              </a:tblPr>
              <a:tblGrid>
                <a:gridCol w="4000542"/>
                <a:gridCol w="4000542"/>
              </a:tblGrid>
              <a:tr h="370840">
                <a:tc>
                  <a:txBody>
                    <a:bodyPr/>
                    <a:lstStyle/>
                    <a:p>
                      <a:pPr marL="0" marR="0">
                        <a:spcBef>
                          <a:spcPts val="0"/>
                        </a:spcBef>
                        <a:spcAft>
                          <a:spcPts val="0"/>
                        </a:spcAft>
                      </a:pPr>
                      <a:r>
                        <a:rPr lang="en-GB" sz="1800" b="0" dirty="0">
                          <a:effectLst/>
                        </a:rPr>
                        <a:t>Female</a:t>
                      </a:r>
                      <a:endParaRPr lang="en-US" sz="1800" b="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b="0" dirty="0">
                          <a:effectLst/>
                        </a:rPr>
                        <a:t>-0.097</a:t>
                      </a:r>
                      <a:r>
                        <a:rPr lang="en-US" sz="1800" b="0" baseline="30000" dirty="0">
                          <a:effectLst/>
                        </a:rPr>
                        <a:t>***</a:t>
                      </a:r>
                      <a:r>
                        <a:rPr lang="en-US" sz="1800" b="0" dirty="0">
                          <a:effectLst/>
                        </a:rPr>
                        <a:t> </a:t>
                      </a:r>
                      <a:endParaRPr lang="en-US" sz="1800" b="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a:effectLst/>
                        </a:rPr>
                        <a:t>Edu middle (low – ref)</a:t>
                      </a:r>
                      <a:endParaRPr lang="en-US" sz="180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-0.058</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High</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-0.107</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Married (single – ref)</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0.012</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1 child (0 – ref)</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0.005</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4 and more children</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0.023</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Age &lt;25 (&gt;65 – ref)</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-0.035</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a:effectLst/>
                        </a:rPr>
                        <a:t>25 – 35</a:t>
                      </a:r>
                      <a:endParaRPr lang="en-US" sz="180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-0.039</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45 – 55</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-0.045</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Religious faith</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0.022</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err="1">
                          <a:effectLst/>
                        </a:rPr>
                        <a:t>Denom</a:t>
                      </a:r>
                      <a:r>
                        <a:rPr lang="en-GB" sz="1800" dirty="0">
                          <a:effectLst/>
                        </a:rPr>
                        <a:t>: None (Christ – ref)</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-0.016</a:t>
                      </a:r>
                      <a:r>
                        <a:rPr lang="en-US" sz="1800" baseline="30000" dirty="0">
                          <a:effectLst/>
                        </a:rPr>
                        <a:t>**</a:t>
                      </a:r>
                      <a:r>
                        <a:rPr lang="en-US" sz="1800" baseline="30000" dirty="0" smtClean="0">
                          <a:effectLst/>
                        </a:rPr>
                        <a:t>*</a:t>
                      </a:r>
                      <a:endParaRPr lang="en-US" sz="1800" dirty="0">
                        <a:effectLst/>
                        <a:latin typeface="Cambria"/>
                        <a:ea typeface="ＭＳ 明朝"/>
                        <a:cs typeface="Times New Roman"/>
                      </a:endParaRPr>
                    </a:p>
                  </a:txBody>
                  <a:tcPr marL="9525" marR="9525" marT="9525" marB="9525" anchor="ctr">
                    <a:solidFill>
                      <a:srgbClr val="FFFFFF"/>
                    </a:solidFill>
                  </a:tcPr>
                </a:tc>
              </a:tr>
              <a:tr h="370840">
                <a:tc>
                  <a:txBody>
                    <a:bodyPr/>
                    <a:lstStyle/>
                    <a:p>
                      <a:pPr marL="0" marR="0">
                        <a:spcBef>
                          <a:spcPts val="0"/>
                        </a:spcBef>
                        <a:spcAft>
                          <a:spcPts val="0"/>
                        </a:spcAft>
                      </a:pPr>
                      <a:r>
                        <a:rPr lang="en-GB" sz="1800" dirty="0">
                          <a:effectLst/>
                        </a:rPr>
                        <a:t>Muslim</a:t>
                      </a:r>
                      <a:endParaRPr lang="en-US" sz="1800" dirty="0">
                        <a:effectLst/>
                        <a:latin typeface="Cambria"/>
                        <a:ea typeface="ＭＳ 明朝"/>
                        <a:cs typeface="Times New Roman"/>
                      </a:endParaRPr>
                    </a:p>
                  </a:txBody>
                  <a:tcPr marL="9525" marR="9525" marT="9525" marB="9525" anchor="ctr">
                    <a:solidFill>
                      <a:srgbClr val="FFFFFF"/>
                    </a:solidFill>
                  </a:tcPr>
                </a:tc>
                <a:tc>
                  <a:txBody>
                    <a:bodyPr/>
                    <a:lstStyle/>
                    <a:p>
                      <a:pPr marL="0" marR="0" algn="ctr">
                        <a:spcBef>
                          <a:spcPts val="0"/>
                        </a:spcBef>
                        <a:spcAft>
                          <a:spcPts val="0"/>
                        </a:spcAft>
                      </a:pPr>
                      <a:r>
                        <a:rPr lang="en-US" sz="1800" dirty="0">
                          <a:effectLst/>
                        </a:rPr>
                        <a:t>0.042</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solidFill>
                      <a:srgbClr val="FFFFFF"/>
                    </a:solidFill>
                  </a:tcPr>
                </a:tc>
              </a:tr>
            </a:tbl>
          </a:graphicData>
        </a:graphic>
      </p:graphicFrame>
    </p:spTree>
    <p:extLst>
      <p:ext uri="{BB962C8B-B14F-4D97-AF65-F5344CB8AC3E}">
        <p14:creationId xmlns:p14="http://schemas.microsoft.com/office/powerpoint/2010/main" val="145076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Values 2: regional effects – largest PV in MENA and CWS Asia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3024821"/>
              </p:ext>
            </p:extLst>
          </p:nvPr>
        </p:nvGraphicFramePr>
        <p:xfrm>
          <a:off x="457200" y="1600200"/>
          <a:ext cx="8229600" cy="2225040"/>
        </p:xfrm>
        <a:graphic>
          <a:graphicData uri="http://schemas.openxmlformats.org/drawingml/2006/table">
            <a:tbl>
              <a:tblPr firstRow="1" bandRow="1">
                <a:tableStyleId>{C4B1156A-380E-4F78-BDF5-A606A8083BF9}</a:tableStyleId>
              </a:tblPr>
              <a:tblGrid>
                <a:gridCol w="4114800"/>
                <a:gridCol w="4114800"/>
              </a:tblGrid>
              <a:tr h="370840">
                <a:tc>
                  <a:txBody>
                    <a:bodyPr/>
                    <a:lstStyle/>
                    <a:p>
                      <a:pPr marL="0" marR="0">
                        <a:spcBef>
                          <a:spcPts val="0"/>
                        </a:spcBef>
                        <a:spcAft>
                          <a:spcPts val="0"/>
                        </a:spcAft>
                      </a:pPr>
                      <a:r>
                        <a:rPr lang="en-US" sz="1800" b="0" dirty="0">
                          <a:effectLst/>
                        </a:rPr>
                        <a:t>South/Eastern Europe</a:t>
                      </a:r>
                      <a:endParaRPr lang="en-US" sz="1800" b="0" dirty="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b="0" dirty="0">
                          <a:effectLst/>
                        </a:rPr>
                        <a:t>0.123</a:t>
                      </a:r>
                      <a:r>
                        <a:rPr lang="en-US" sz="1800" b="0" baseline="30000" dirty="0">
                          <a:effectLst/>
                        </a:rPr>
                        <a:t>***</a:t>
                      </a:r>
                      <a:r>
                        <a:rPr lang="en-US" sz="1800" b="0" dirty="0">
                          <a:effectLst/>
                        </a:rPr>
                        <a:t> </a:t>
                      </a:r>
                      <a:endParaRPr lang="en-US" sz="1800" b="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US" sz="1800">
                          <a:effectLst/>
                        </a:rPr>
                        <a:t>Latin America</a:t>
                      </a:r>
                      <a:endParaRPr lang="en-US" sz="18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dirty="0">
                          <a:effectLst/>
                        </a:rPr>
                        <a:t>0.026 </a:t>
                      </a:r>
                      <a:endParaRPr lang="en-US" sz="180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US" sz="1800">
                          <a:effectLst/>
                        </a:rPr>
                        <a:t>Centr/South/Western Asia</a:t>
                      </a:r>
                      <a:endParaRPr lang="en-US" sz="18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dirty="0">
                          <a:effectLst/>
                        </a:rPr>
                        <a:t>0.257</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US" sz="1800">
                          <a:effectLst/>
                        </a:rPr>
                        <a:t>MENA</a:t>
                      </a:r>
                      <a:endParaRPr lang="en-US" sz="18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dirty="0">
                          <a:effectLst/>
                        </a:rPr>
                        <a:t>0.258</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US" sz="1800">
                          <a:effectLst/>
                        </a:rPr>
                        <a:t>Eastern Asia</a:t>
                      </a:r>
                      <a:endParaRPr lang="en-US" sz="18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dirty="0">
                          <a:effectLst/>
                        </a:rPr>
                        <a:t>0.222</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tc>
              </a:tr>
              <a:tr h="370840">
                <a:tc>
                  <a:txBody>
                    <a:bodyPr/>
                    <a:lstStyle/>
                    <a:p>
                      <a:pPr marL="0" marR="0">
                        <a:spcBef>
                          <a:spcPts val="0"/>
                        </a:spcBef>
                        <a:spcAft>
                          <a:spcPts val="0"/>
                        </a:spcAft>
                      </a:pPr>
                      <a:r>
                        <a:rPr lang="en-US" sz="1800">
                          <a:effectLst/>
                        </a:rPr>
                        <a:t>Sub-Saharan Africa</a:t>
                      </a:r>
                      <a:endParaRPr lang="en-US" sz="1800">
                        <a:effectLst/>
                        <a:latin typeface="Cambria"/>
                        <a:ea typeface="ＭＳ 明朝"/>
                        <a:cs typeface="Times New Roman"/>
                      </a:endParaRPr>
                    </a:p>
                  </a:txBody>
                  <a:tcPr marL="9525" marR="9525" marT="9525" marB="9525" anchor="ctr"/>
                </a:tc>
                <a:tc>
                  <a:txBody>
                    <a:bodyPr/>
                    <a:lstStyle/>
                    <a:p>
                      <a:pPr marL="0" marR="0" algn="ctr">
                        <a:spcBef>
                          <a:spcPts val="0"/>
                        </a:spcBef>
                        <a:spcAft>
                          <a:spcPts val="0"/>
                        </a:spcAft>
                      </a:pPr>
                      <a:r>
                        <a:rPr lang="en-US" sz="1800" dirty="0">
                          <a:effectLst/>
                        </a:rPr>
                        <a:t>0.177</a:t>
                      </a:r>
                      <a:r>
                        <a:rPr lang="en-US" sz="1800" baseline="30000" dirty="0">
                          <a:effectLst/>
                        </a:rPr>
                        <a:t>***</a:t>
                      </a:r>
                      <a:r>
                        <a:rPr lang="en-US" sz="1800" dirty="0">
                          <a:effectLst/>
                        </a:rPr>
                        <a:t> </a:t>
                      </a:r>
                      <a:endParaRPr lang="en-US" sz="1800" dirty="0">
                        <a:effectLst/>
                        <a:latin typeface="Cambria"/>
                        <a:ea typeface="ＭＳ 明朝"/>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557342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FPLP and culture</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4164" r="-4164"/>
          <a:stretch>
            <a:fillRect/>
          </a:stretch>
        </p:blipFill>
        <p:spPr>
          <a:prstGeom prst="rect">
            <a:avLst/>
          </a:prstGeom>
        </p:spPr>
      </p:pic>
    </p:spTree>
    <p:extLst>
      <p:ext uri="{BB962C8B-B14F-4D97-AF65-F5344CB8AC3E}">
        <p14:creationId xmlns:p14="http://schemas.microsoft.com/office/powerpoint/2010/main" val="1453987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Regional estimates of female labor force participation rates, </a:t>
            </a:r>
            <a:r>
              <a:rPr lang="en-US" sz="2400" dirty="0" smtClean="0"/>
              <a:t>(</a:t>
            </a:r>
            <a:r>
              <a:rPr lang="en-US" sz="2400" dirty="0"/>
              <a:t>adults 25 and older)</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39800" y="1417638"/>
            <a:ext cx="7442200" cy="5097462"/>
          </a:xfrm>
          <a:prstGeom prst="rect">
            <a:avLst/>
          </a:prstGeom>
          <a:noFill/>
          <a:ln>
            <a:noFill/>
          </a:ln>
        </p:spPr>
      </p:pic>
    </p:spTree>
    <p:extLst>
      <p:ext uri="{BB962C8B-B14F-4D97-AF65-F5344CB8AC3E}">
        <p14:creationId xmlns:p14="http://schemas.microsoft.com/office/powerpoint/2010/main" val="546136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877" y="274638"/>
            <a:ext cx="8229600" cy="1143000"/>
          </a:xfrm>
        </p:spPr>
        <p:txBody>
          <a:bodyPr>
            <a:normAutofit fontScale="90000"/>
          </a:bodyPr>
          <a:lstStyle/>
          <a:p>
            <a:r>
              <a:rPr lang="en-US" dirty="0" smtClean="0"/>
              <a:t>FLFP individual characteristics (1)</a:t>
            </a:r>
            <a:br>
              <a:rPr lang="en-US" dirty="0" smtClean="0"/>
            </a:b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713120"/>
              </p:ext>
            </p:extLst>
          </p:nvPr>
        </p:nvGraphicFramePr>
        <p:xfrm>
          <a:off x="422879" y="1544638"/>
          <a:ext cx="8365521" cy="4619370"/>
        </p:xfrm>
        <a:graphic>
          <a:graphicData uri="http://schemas.openxmlformats.org/drawingml/2006/table">
            <a:tbl>
              <a:tblPr firstRow="1" bandRow="1">
                <a:tableStyleId>{C4B1156A-380E-4F78-BDF5-A606A8083BF9}</a:tableStyleId>
              </a:tblPr>
              <a:tblGrid>
                <a:gridCol w="3072007"/>
                <a:gridCol w="2646757"/>
                <a:gridCol w="2646757"/>
              </a:tblGrid>
              <a:tr h="388785">
                <a:tc>
                  <a:txBody>
                    <a:bodyPr/>
                    <a:lstStyle/>
                    <a:p>
                      <a:pPr marL="0" marR="0">
                        <a:spcBef>
                          <a:spcPts val="0"/>
                        </a:spcBef>
                        <a:spcAft>
                          <a:spcPts val="0"/>
                        </a:spcAft>
                      </a:pPr>
                      <a:endParaRPr lang="en-US" sz="24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US" sz="2400" b="0" dirty="0" smtClean="0">
                          <a:effectLst/>
                          <a:latin typeface="Cambria"/>
                          <a:ea typeface="ＭＳ 明朝"/>
                          <a:cs typeface="Times New Roman"/>
                        </a:rPr>
                        <a:t>Fixed effects</a:t>
                      </a:r>
                      <a:endParaRPr lang="en-US" sz="2400" b="0" dirty="0">
                        <a:effectLst/>
                        <a:latin typeface="Cambria"/>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US" sz="2400" b="0" dirty="0" smtClean="0">
                          <a:effectLst/>
                          <a:latin typeface="Cambria"/>
                          <a:ea typeface="ＭＳ 明朝"/>
                          <a:cs typeface="Times New Roman"/>
                        </a:rPr>
                        <a:t>Random effects</a:t>
                      </a:r>
                      <a:endParaRPr lang="en-US" sz="2400" b="0" dirty="0">
                        <a:effectLst/>
                        <a:latin typeface="Cambria"/>
                        <a:ea typeface="ＭＳ 明朝"/>
                        <a:cs typeface="Times New Roman"/>
                      </a:endParaRPr>
                    </a:p>
                  </a:txBody>
                  <a:tcPr marL="9525" marR="9525" marT="9525" marB="9525" anchor="ctr">
                    <a:noFill/>
                  </a:tcPr>
                </a:tc>
              </a:tr>
              <a:tr h="388785">
                <a:tc>
                  <a:txBody>
                    <a:bodyPr/>
                    <a:lstStyle/>
                    <a:p>
                      <a:pPr marL="0" marR="0">
                        <a:spcBef>
                          <a:spcPts val="0"/>
                        </a:spcBef>
                        <a:spcAft>
                          <a:spcPts val="0"/>
                        </a:spcAft>
                      </a:pPr>
                      <a:r>
                        <a:rPr lang="en-GB" sz="2400">
                          <a:solidFill>
                            <a:srgbClr val="333333"/>
                          </a:solidFill>
                          <a:effectLst/>
                          <a:latin typeface="Times New Roman"/>
                          <a:ea typeface="Times New Roman"/>
                          <a:cs typeface="Times New Roman"/>
                        </a:rPr>
                        <a:t>Middle education (low - ref)</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0.125</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0.112</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a:solidFill>
                            <a:srgbClr val="333333"/>
                          </a:solidFill>
                          <a:effectLst/>
                          <a:latin typeface="Times New Roman"/>
                          <a:ea typeface="Times New Roman"/>
                          <a:cs typeface="Times New Roman"/>
                        </a:rPr>
                        <a:t>High education</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0.257</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0.248</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a:solidFill>
                            <a:srgbClr val="333333"/>
                          </a:solidFill>
                          <a:effectLst/>
                          <a:latin typeface="Times New Roman"/>
                          <a:ea typeface="Times New Roman"/>
                          <a:cs typeface="Times New Roman"/>
                        </a:rPr>
                        <a:t>Married (single - ref)</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-0.192</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-0.187</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dirty="0">
                          <a:solidFill>
                            <a:srgbClr val="333333"/>
                          </a:solidFill>
                          <a:effectLst/>
                          <a:latin typeface="Times New Roman"/>
                          <a:ea typeface="Times New Roman"/>
                          <a:cs typeface="Times New Roman"/>
                        </a:rPr>
                        <a:t>1 child (0 - ref)</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-0.053</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-0.053</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dirty="0">
                          <a:solidFill>
                            <a:srgbClr val="333333"/>
                          </a:solidFill>
                          <a:effectLst/>
                          <a:latin typeface="Times New Roman"/>
                          <a:ea typeface="Times New Roman"/>
                          <a:cs typeface="Times New Roman"/>
                        </a:rPr>
                        <a:t>4 and more</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-0.123</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-0.119</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a:solidFill>
                            <a:srgbClr val="333333"/>
                          </a:solidFill>
                          <a:effectLst/>
                          <a:latin typeface="Times New Roman"/>
                          <a:ea typeface="Times New Roman"/>
                          <a:cs typeface="Times New Roman"/>
                        </a:rPr>
                        <a:t>Age &lt;25 (&gt;65 - ref)</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0.150</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0.150</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dirty="0">
                          <a:solidFill>
                            <a:srgbClr val="333333"/>
                          </a:solidFill>
                          <a:effectLst/>
                          <a:latin typeface="Times New Roman"/>
                          <a:ea typeface="Times New Roman"/>
                          <a:cs typeface="Times New Roman"/>
                        </a:rPr>
                        <a:t>36-45</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0.239</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0.236</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dirty="0">
                          <a:solidFill>
                            <a:srgbClr val="333333"/>
                          </a:solidFill>
                          <a:effectLst/>
                          <a:latin typeface="Times New Roman"/>
                          <a:ea typeface="Times New Roman"/>
                          <a:cs typeface="Times New Roman"/>
                        </a:rPr>
                        <a:t>56-65</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0.153</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0.151</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a:solidFill>
                            <a:srgbClr val="333333"/>
                          </a:solidFill>
                          <a:effectLst/>
                          <a:latin typeface="Times New Roman"/>
                          <a:ea typeface="Times New Roman"/>
                          <a:cs typeface="Times New Roman"/>
                        </a:rPr>
                        <a:t>Religious faith</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-0.018</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a:solidFill>
                            <a:srgbClr val="333333"/>
                          </a:solidFill>
                          <a:effectLst/>
                          <a:latin typeface="Times New Roman"/>
                          <a:ea typeface="Times New Roman"/>
                          <a:cs typeface="Times New Roman"/>
                        </a:rPr>
                        <a:t>-0.015</a:t>
                      </a:r>
                      <a:r>
                        <a:rPr lang="en-GB" sz="2400" baseline="30000">
                          <a:solidFill>
                            <a:srgbClr val="333333"/>
                          </a:solidFill>
                          <a:effectLst/>
                          <a:latin typeface="Times New Roman"/>
                          <a:ea typeface="Times New Roman"/>
                          <a:cs typeface="Times New Roman"/>
                        </a:rPr>
                        <a:t>***</a:t>
                      </a:r>
                      <a:endParaRPr lang="en-US" sz="2400">
                        <a:effectLst/>
                        <a:latin typeface="Calibri"/>
                        <a:ea typeface="Calibri"/>
                        <a:cs typeface="Times New Roman"/>
                      </a:endParaRPr>
                    </a:p>
                  </a:txBody>
                  <a:tcPr marL="0" marR="0" marT="0" marB="0" anchor="ctr">
                    <a:noFill/>
                  </a:tcPr>
                </a:tc>
              </a:tr>
              <a:tr h="388785">
                <a:tc>
                  <a:txBody>
                    <a:bodyPr/>
                    <a:lstStyle/>
                    <a:p>
                      <a:pPr marL="0" marR="0">
                        <a:spcBef>
                          <a:spcPts val="0"/>
                        </a:spcBef>
                        <a:spcAft>
                          <a:spcPts val="0"/>
                        </a:spcAft>
                      </a:pPr>
                      <a:r>
                        <a:rPr lang="en-GB" sz="2400" dirty="0" smtClean="0">
                          <a:solidFill>
                            <a:srgbClr val="333333"/>
                          </a:solidFill>
                          <a:effectLst/>
                          <a:latin typeface="Times New Roman"/>
                          <a:ea typeface="Times New Roman"/>
                          <a:cs typeface="Times New Roman"/>
                        </a:rPr>
                        <a:t>Muslim (Christ - ref)</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dirty="0">
                          <a:solidFill>
                            <a:srgbClr val="333333"/>
                          </a:solidFill>
                          <a:effectLst/>
                          <a:latin typeface="Times New Roman"/>
                          <a:ea typeface="Times New Roman"/>
                          <a:cs typeface="Times New Roman"/>
                        </a:rPr>
                        <a:t>-0.100</a:t>
                      </a:r>
                      <a:r>
                        <a:rPr lang="en-GB" sz="2400" baseline="30000" dirty="0">
                          <a:solidFill>
                            <a:srgbClr val="333333"/>
                          </a:solidFill>
                          <a:effectLst/>
                          <a:latin typeface="Times New Roman"/>
                          <a:ea typeface="Times New Roman"/>
                          <a:cs typeface="Times New Roman"/>
                        </a:rPr>
                        <a:t>***</a:t>
                      </a:r>
                      <a:endParaRPr lang="en-US" sz="24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2400" dirty="0">
                          <a:solidFill>
                            <a:srgbClr val="333333"/>
                          </a:solidFill>
                          <a:effectLst/>
                          <a:latin typeface="Times New Roman"/>
                          <a:ea typeface="Times New Roman"/>
                          <a:cs typeface="Times New Roman"/>
                        </a:rPr>
                        <a:t>-0.098</a:t>
                      </a:r>
                      <a:r>
                        <a:rPr lang="en-GB" sz="2400" baseline="30000" dirty="0">
                          <a:solidFill>
                            <a:srgbClr val="333333"/>
                          </a:solidFill>
                          <a:effectLst/>
                          <a:latin typeface="Times New Roman"/>
                          <a:ea typeface="Times New Roman"/>
                          <a:cs typeface="Times New Roman"/>
                        </a:rPr>
                        <a:t>***</a:t>
                      </a:r>
                      <a:endParaRPr lang="en-US" sz="2400" dirty="0">
                        <a:effectLst/>
                        <a:latin typeface="Calibri"/>
                        <a:ea typeface="Calibri"/>
                        <a:cs typeface="Times New Roman"/>
                      </a:endParaRPr>
                    </a:p>
                  </a:txBody>
                  <a:tcPr marL="0" marR="0" marT="0" marB="0" anchor="ctr">
                    <a:noFill/>
                  </a:tcPr>
                </a:tc>
              </a:tr>
            </a:tbl>
          </a:graphicData>
        </a:graphic>
      </p:graphicFrame>
    </p:spTree>
    <p:extLst>
      <p:ext uri="{BB962C8B-B14F-4D97-AF65-F5344CB8AC3E}">
        <p14:creationId xmlns:p14="http://schemas.microsoft.com/office/powerpoint/2010/main" val="1924941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effects go away (2) </a:t>
            </a:r>
            <a:br>
              <a:rPr lang="en-US" dirty="0" smtClean="0"/>
            </a:br>
            <a:r>
              <a:rPr lang="en-US" sz="3600" dirty="0" err="1" smtClean="0"/>
              <a:t>wt</a:t>
            </a:r>
            <a:r>
              <a:rPr lang="en-US" sz="3600" dirty="0" smtClean="0"/>
              <a:t> random education effects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6862888"/>
              </p:ext>
            </p:extLst>
          </p:nvPr>
        </p:nvGraphicFramePr>
        <p:xfrm>
          <a:off x="1740999" y="1697034"/>
          <a:ext cx="5800995" cy="4848815"/>
        </p:xfrm>
        <a:graphic>
          <a:graphicData uri="http://schemas.openxmlformats.org/drawingml/2006/table">
            <a:tbl>
              <a:tblPr firstRow="1" bandRow="1">
                <a:tableStyleId>{C4B1156A-380E-4F78-BDF5-A606A8083BF9}</a:tableStyleId>
              </a:tblPr>
              <a:tblGrid>
                <a:gridCol w="1933665"/>
                <a:gridCol w="1933665"/>
                <a:gridCol w="1933665"/>
              </a:tblGrid>
              <a:tr h="466843">
                <a:tc>
                  <a:txBody>
                    <a:bodyPr/>
                    <a:lstStyle/>
                    <a:p>
                      <a:pPr marL="0" marR="0">
                        <a:spcBef>
                          <a:spcPts val="0"/>
                        </a:spcBef>
                        <a:spcAft>
                          <a:spcPts val="0"/>
                        </a:spcAft>
                      </a:pPr>
                      <a:endParaRPr lang="en-US" sz="2000" b="0" dirty="0">
                        <a:effectLst/>
                        <a:latin typeface="+mn-lt"/>
                        <a:ea typeface="ＭＳ 明朝"/>
                        <a:cs typeface="Times New Roman"/>
                      </a:endParaRPr>
                    </a:p>
                  </a:txBody>
                  <a:tcPr marL="9525" marR="9525" marT="9525" marB="9525" anchor="ctr">
                    <a:solidFill>
                      <a:schemeClr val="bg1"/>
                    </a:solidFill>
                  </a:tcPr>
                </a:tc>
                <a:tc>
                  <a:txBody>
                    <a:bodyPr/>
                    <a:lstStyle/>
                    <a:p>
                      <a:pPr marL="0" marR="0" algn="ctr">
                        <a:spcBef>
                          <a:spcPts val="0"/>
                        </a:spcBef>
                        <a:spcAft>
                          <a:spcPts val="0"/>
                        </a:spcAft>
                      </a:pPr>
                      <a:r>
                        <a:rPr lang="en-US" sz="2000" b="0" dirty="0" smtClean="0">
                          <a:effectLst/>
                          <a:latin typeface="+mn-lt"/>
                          <a:ea typeface="ＭＳ 明朝"/>
                          <a:cs typeface="Times New Roman"/>
                        </a:rPr>
                        <a:t>Fixed slope</a:t>
                      </a:r>
                      <a:endParaRPr lang="en-US" sz="2000" b="0" dirty="0">
                        <a:effectLst/>
                        <a:latin typeface="+mn-lt"/>
                        <a:ea typeface="ＭＳ 明朝"/>
                        <a:cs typeface="Times New Roman"/>
                      </a:endParaRPr>
                    </a:p>
                  </a:txBody>
                  <a:tcPr marL="9525" marR="9525" marT="9525" marB="9525" anchor="ctr">
                    <a:solidFill>
                      <a:schemeClr val="bg1"/>
                    </a:solidFill>
                  </a:tcPr>
                </a:tc>
                <a:tc>
                  <a:txBody>
                    <a:bodyPr/>
                    <a:lstStyle/>
                    <a:p>
                      <a:pPr marL="0" marR="0" algn="ctr">
                        <a:spcBef>
                          <a:spcPts val="0"/>
                        </a:spcBef>
                        <a:spcAft>
                          <a:spcPts val="0"/>
                        </a:spcAft>
                      </a:pPr>
                      <a:r>
                        <a:rPr lang="en-US" sz="2000" b="0" dirty="0" smtClean="0">
                          <a:effectLst/>
                          <a:latin typeface="+mn-lt"/>
                          <a:ea typeface="ＭＳ 明朝"/>
                          <a:cs typeface="Times New Roman"/>
                        </a:rPr>
                        <a:t>Random slope</a:t>
                      </a:r>
                      <a:endParaRPr lang="en-US" sz="2000" b="0" dirty="0">
                        <a:effectLst/>
                        <a:latin typeface="+mn-lt"/>
                        <a:ea typeface="ＭＳ 明朝"/>
                        <a:cs typeface="Times New Roman"/>
                      </a:endParaRPr>
                    </a:p>
                  </a:txBody>
                  <a:tcPr marL="9525" marR="9525" marT="9525" marB="9525" anchor="ctr">
                    <a:solidFill>
                      <a:schemeClr val="bg1"/>
                    </a:solidFill>
                  </a:tcPr>
                </a:tc>
              </a:tr>
              <a:tr h="466843">
                <a:tc>
                  <a:txBody>
                    <a:bodyPr/>
                    <a:lstStyle/>
                    <a:p>
                      <a:pPr marL="0" marR="0">
                        <a:spcBef>
                          <a:spcPts val="0"/>
                        </a:spcBef>
                        <a:spcAft>
                          <a:spcPts val="0"/>
                        </a:spcAft>
                      </a:pPr>
                      <a:r>
                        <a:rPr lang="en-US" sz="2000" dirty="0" smtClean="0">
                          <a:effectLst/>
                          <a:latin typeface="+mn-lt"/>
                          <a:ea typeface="ＭＳ 明朝"/>
                          <a:cs typeface="Times New Roman"/>
                        </a:rPr>
                        <a:t>Country PV</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kern="1200" dirty="0" smtClean="0">
                          <a:solidFill>
                            <a:schemeClr val="dk1"/>
                          </a:solidFill>
                          <a:effectLst/>
                          <a:latin typeface="+mn-lt"/>
                          <a:ea typeface="+mn-ea"/>
                          <a:cs typeface="+mn-cs"/>
                        </a:rPr>
                        <a:t>-0.095</a:t>
                      </a:r>
                      <a:r>
                        <a:rPr lang="en-GB" sz="2000" kern="1200" baseline="30000" dirty="0" smtClean="0">
                          <a:solidFill>
                            <a:schemeClr val="dk1"/>
                          </a:solidFill>
                          <a:effectLst/>
                          <a:latin typeface="+mn-lt"/>
                          <a:ea typeface="+mn-ea"/>
                          <a:cs typeface="+mn-cs"/>
                        </a:rPr>
                        <a:t>**</a:t>
                      </a:r>
                      <a:r>
                        <a:rPr lang="en-US" sz="2000" dirty="0" smtClean="0">
                          <a:effectLst/>
                          <a:latin typeface="+mn-lt"/>
                        </a:rPr>
                        <a:t> </a:t>
                      </a:r>
                      <a:endParaRPr lang="en-US" sz="2000" dirty="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dirty="0">
                          <a:solidFill>
                            <a:srgbClr val="333333"/>
                          </a:solidFill>
                          <a:effectLst/>
                          <a:latin typeface="+mn-lt"/>
                          <a:ea typeface="Times New Roman"/>
                          <a:cs typeface="Times New Roman"/>
                        </a:rPr>
                        <a:t>-0.082</a:t>
                      </a:r>
                      <a:r>
                        <a:rPr lang="en-GB" sz="2000" baseline="30000" dirty="0">
                          <a:solidFill>
                            <a:srgbClr val="333333"/>
                          </a:solidFill>
                          <a:effectLst/>
                          <a:latin typeface="+mn-lt"/>
                          <a:ea typeface="Times New Roman"/>
                          <a:cs typeface="Times New Roman"/>
                        </a:rPr>
                        <a:t>**</a:t>
                      </a:r>
                      <a:endParaRPr lang="en-US" sz="2000" dirty="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US" sz="2000" dirty="0" smtClean="0">
                          <a:effectLst/>
                          <a:latin typeface="+mn-lt"/>
                          <a:ea typeface="ＭＳ 明朝"/>
                          <a:cs typeface="Times New Roman"/>
                        </a:rPr>
                        <a:t>Individual PV</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kern="1200" dirty="0" smtClean="0">
                          <a:solidFill>
                            <a:schemeClr val="dk1"/>
                          </a:solidFill>
                          <a:effectLst/>
                          <a:latin typeface="+mn-lt"/>
                          <a:ea typeface="+mn-ea"/>
                          <a:cs typeface="+mn-cs"/>
                        </a:rPr>
                        <a:t>-0.020</a:t>
                      </a:r>
                      <a:r>
                        <a:rPr lang="en-GB" sz="2000" kern="1200" baseline="30000" dirty="0" smtClean="0">
                          <a:solidFill>
                            <a:schemeClr val="dk1"/>
                          </a:solidFill>
                          <a:effectLst/>
                          <a:latin typeface="+mn-lt"/>
                          <a:ea typeface="+mn-ea"/>
                          <a:cs typeface="+mn-cs"/>
                        </a:rPr>
                        <a:t>***</a:t>
                      </a:r>
                      <a:r>
                        <a:rPr lang="en-US" sz="2000" dirty="0" smtClean="0">
                          <a:effectLst/>
                          <a:latin typeface="+mn-lt"/>
                        </a:rPr>
                        <a:t> </a:t>
                      </a:r>
                      <a:endParaRPr lang="en-US" sz="2000" dirty="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kern="1200" dirty="0" smtClean="0">
                          <a:solidFill>
                            <a:schemeClr val="dk1"/>
                          </a:solidFill>
                          <a:effectLst/>
                          <a:latin typeface="+mn-lt"/>
                          <a:ea typeface="+mn-ea"/>
                          <a:cs typeface="+mn-cs"/>
                        </a:rPr>
                        <a:t>-0.019</a:t>
                      </a:r>
                      <a:r>
                        <a:rPr lang="en-GB" sz="2000" kern="1200" baseline="30000" dirty="0" smtClean="0">
                          <a:solidFill>
                            <a:schemeClr val="dk1"/>
                          </a:solidFill>
                          <a:effectLst/>
                          <a:latin typeface="+mn-lt"/>
                          <a:ea typeface="+mn-ea"/>
                          <a:cs typeface="+mn-cs"/>
                        </a:rPr>
                        <a:t>***</a:t>
                      </a:r>
                      <a:r>
                        <a:rPr lang="en-US" sz="2000" dirty="0" smtClean="0">
                          <a:effectLst/>
                          <a:latin typeface="+mn-lt"/>
                        </a:rPr>
                        <a:t> </a:t>
                      </a:r>
                      <a:endParaRPr lang="en-US" sz="2000" dirty="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a:effectLst/>
                          <a:latin typeface="+mn-lt"/>
                        </a:rPr>
                        <a:t>Latin America (West - ref)</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-0.112</a:t>
                      </a:r>
                      <a:r>
                        <a:rPr lang="en-GB" sz="2000" baseline="30000">
                          <a:solidFill>
                            <a:srgbClr val="333333"/>
                          </a:solidFill>
                          <a:effectLst/>
                          <a:latin typeface="+mn-lt"/>
                          <a:ea typeface="Times New Roman"/>
                          <a:cs typeface="Times New Roman"/>
                        </a:rPr>
                        <a:t>*</a:t>
                      </a:r>
                      <a:endParaRPr lang="en-US" sz="200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dirty="0">
                          <a:solidFill>
                            <a:srgbClr val="333333"/>
                          </a:solidFill>
                          <a:effectLst/>
                          <a:latin typeface="+mn-lt"/>
                          <a:ea typeface="Times New Roman"/>
                          <a:cs typeface="Times New Roman"/>
                        </a:rPr>
                        <a:t>-0.020</a:t>
                      </a:r>
                      <a:endParaRPr lang="en-US" sz="2000" dirty="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err="1">
                          <a:effectLst/>
                          <a:latin typeface="+mn-lt"/>
                        </a:rPr>
                        <a:t>Centr</a:t>
                      </a:r>
                      <a:r>
                        <a:rPr lang="en-GB" sz="2000" dirty="0">
                          <a:effectLst/>
                          <a:latin typeface="+mn-lt"/>
                        </a:rPr>
                        <a:t>/South/Western Asia</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-0.117</a:t>
                      </a:r>
                      <a:endParaRPr lang="en-US" sz="200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-0.025</a:t>
                      </a:r>
                      <a:endParaRPr lang="en-US" sz="200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a:effectLst/>
                          <a:latin typeface="+mn-lt"/>
                        </a:rPr>
                        <a:t>Sub-Saharan Africa</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0.258</a:t>
                      </a:r>
                      <a:r>
                        <a:rPr lang="en-GB" sz="2000" baseline="30000">
                          <a:solidFill>
                            <a:srgbClr val="333333"/>
                          </a:solidFill>
                          <a:effectLst/>
                          <a:latin typeface="+mn-lt"/>
                          <a:ea typeface="Times New Roman"/>
                          <a:cs typeface="Times New Roman"/>
                        </a:rPr>
                        <a:t>**</a:t>
                      </a:r>
                      <a:endParaRPr lang="en-US" sz="200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dirty="0" smtClean="0">
                          <a:solidFill>
                            <a:srgbClr val="333333"/>
                          </a:solidFill>
                          <a:effectLst/>
                          <a:latin typeface="+mn-lt"/>
                          <a:ea typeface="Times New Roman"/>
                          <a:cs typeface="Times New Roman"/>
                        </a:rPr>
                        <a:t>0.174</a:t>
                      </a:r>
                      <a:endParaRPr lang="en-US" sz="2000" dirty="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a:effectLst/>
                          <a:latin typeface="+mn-lt"/>
                        </a:rPr>
                        <a:t>Eastern Asia</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0.100</a:t>
                      </a:r>
                      <a:endParaRPr lang="en-US" sz="200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0.081</a:t>
                      </a:r>
                      <a:endParaRPr lang="en-US" sz="200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a:effectLst/>
                          <a:latin typeface="+mn-lt"/>
                        </a:rPr>
                        <a:t>South/Eastern Europe</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a:solidFill>
                            <a:srgbClr val="333333"/>
                          </a:solidFill>
                          <a:effectLst/>
                          <a:latin typeface="+mn-lt"/>
                          <a:ea typeface="Times New Roman"/>
                          <a:cs typeface="Times New Roman"/>
                        </a:rPr>
                        <a:t>0.028</a:t>
                      </a:r>
                      <a:endParaRPr lang="en-US" sz="200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dirty="0">
                          <a:solidFill>
                            <a:srgbClr val="333333"/>
                          </a:solidFill>
                          <a:effectLst/>
                          <a:latin typeface="+mn-lt"/>
                          <a:ea typeface="Times New Roman"/>
                          <a:cs typeface="Times New Roman"/>
                        </a:rPr>
                        <a:t>0.045</a:t>
                      </a:r>
                      <a:endParaRPr lang="en-US" sz="2000" dirty="0">
                        <a:effectLst/>
                        <a:latin typeface="+mn-lt"/>
                        <a:ea typeface="Calibri"/>
                        <a:cs typeface="Times New Roman"/>
                      </a:endParaRPr>
                    </a:p>
                  </a:txBody>
                  <a:tcPr marL="0" marR="0" marT="0" marB="0" anchor="ctr">
                    <a:noFill/>
                  </a:tcPr>
                </a:tc>
              </a:tr>
              <a:tr h="466843">
                <a:tc>
                  <a:txBody>
                    <a:bodyPr/>
                    <a:lstStyle/>
                    <a:p>
                      <a:pPr marL="0" marR="0">
                        <a:spcBef>
                          <a:spcPts val="0"/>
                        </a:spcBef>
                        <a:spcAft>
                          <a:spcPts val="0"/>
                        </a:spcAft>
                      </a:pPr>
                      <a:r>
                        <a:rPr lang="en-GB" sz="2000" dirty="0">
                          <a:effectLst/>
                          <a:latin typeface="+mn-lt"/>
                        </a:rPr>
                        <a:t>MENA</a:t>
                      </a:r>
                      <a:endParaRPr lang="en-US" sz="2000" dirty="0">
                        <a:effectLst/>
                        <a:latin typeface="+mn-lt"/>
                        <a:ea typeface="ＭＳ 明朝"/>
                        <a:cs typeface="Times New Roman"/>
                      </a:endParaRPr>
                    </a:p>
                  </a:txBody>
                  <a:tcPr marL="9525" marR="9525" marT="9525" marB="9525" anchor="ctr">
                    <a:noFill/>
                  </a:tcPr>
                </a:tc>
                <a:tc>
                  <a:txBody>
                    <a:bodyPr/>
                    <a:lstStyle/>
                    <a:p>
                      <a:pPr marL="0" marR="0" algn="ctr">
                        <a:spcBef>
                          <a:spcPts val="0"/>
                        </a:spcBef>
                        <a:spcAft>
                          <a:spcPts val="0"/>
                        </a:spcAft>
                      </a:pPr>
                      <a:r>
                        <a:rPr lang="en-GB" sz="2000" dirty="0">
                          <a:solidFill>
                            <a:srgbClr val="333333"/>
                          </a:solidFill>
                          <a:effectLst/>
                          <a:latin typeface="+mn-lt"/>
                          <a:ea typeface="Times New Roman"/>
                          <a:cs typeface="Times New Roman"/>
                        </a:rPr>
                        <a:t>-0.128</a:t>
                      </a:r>
                      <a:endParaRPr lang="en-US" sz="2000" dirty="0">
                        <a:effectLst/>
                        <a:latin typeface="+mn-lt"/>
                        <a:ea typeface="Calibri"/>
                        <a:cs typeface="Times New Roman"/>
                      </a:endParaRPr>
                    </a:p>
                  </a:txBody>
                  <a:tcPr marL="0" marR="0" marT="0" marB="0" anchor="ctr">
                    <a:noFill/>
                  </a:tcPr>
                </a:tc>
                <a:tc>
                  <a:txBody>
                    <a:bodyPr/>
                    <a:lstStyle/>
                    <a:p>
                      <a:pPr marL="0" marR="0" algn="ctr">
                        <a:spcBef>
                          <a:spcPts val="0"/>
                        </a:spcBef>
                        <a:spcAft>
                          <a:spcPts val="0"/>
                        </a:spcAft>
                      </a:pPr>
                      <a:r>
                        <a:rPr lang="en-GB" sz="2000" dirty="0">
                          <a:solidFill>
                            <a:srgbClr val="333333"/>
                          </a:solidFill>
                          <a:effectLst/>
                          <a:latin typeface="+mn-lt"/>
                          <a:ea typeface="Times New Roman"/>
                          <a:cs typeface="Times New Roman"/>
                        </a:rPr>
                        <a:t>-0.049</a:t>
                      </a:r>
                      <a:endParaRPr lang="en-US" sz="2000" dirty="0">
                        <a:effectLst/>
                        <a:latin typeface="+mn-lt"/>
                        <a:ea typeface="Calibri"/>
                        <a:cs typeface="Times New Roman"/>
                      </a:endParaRPr>
                    </a:p>
                  </a:txBody>
                  <a:tcPr marL="0" marR="0" marT="0" marB="0" anchor="ctr">
                    <a:noFill/>
                  </a:tcPr>
                </a:tc>
              </a:tr>
            </a:tbl>
          </a:graphicData>
        </a:graphic>
      </p:graphicFrame>
    </p:spTree>
    <p:extLst>
      <p:ext uri="{BB962C8B-B14F-4D97-AF65-F5344CB8AC3E}">
        <p14:creationId xmlns:p14="http://schemas.microsoft.com/office/powerpoint/2010/main" val="3437481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 Muslim, or Oil effect?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6699869"/>
              </p:ext>
            </p:extLst>
          </p:nvPr>
        </p:nvGraphicFramePr>
        <p:xfrm>
          <a:off x="190500" y="1600200"/>
          <a:ext cx="8864598" cy="3870960"/>
        </p:xfrm>
        <a:graphic>
          <a:graphicData uri="http://schemas.openxmlformats.org/drawingml/2006/table">
            <a:tbl>
              <a:tblPr firstRow="1" bandRow="1">
                <a:tableStyleId>{5C22544A-7EE6-4342-B048-85BDC9FD1C3A}</a:tableStyleId>
              </a:tblPr>
              <a:tblGrid>
                <a:gridCol w="2273300"/>
                <a:gridCol w="1295400"/>
                <a:gridCol w="1346200"/>
                <a:gridCol w="1193800"/>
                <a:gridCol w="1278465"/>
                <a:gridCol w="1477433"/>
              </a:tblGrid>
              <a:tr h="370840">
                <a:tc>
                  <a:txBody>
                    <a:bodyPr/>
                    <a:lstStyle/>
                    <a:p>
                      <a:pPr algn="l"/>
                      <a:r>
                        <a:rPr lang="en-US" sz="2000" b="0" dirty="0" smtClean="0">
                          <a:latin typeface="+mn-lt"/>
                        </a:rPr>
                        <a:t>values</a:t>
                      </a:r>
                      <a:endParaRPr lang="en-US" sz="2000" b="0" dirty="0">
                        <a:latin typeface="+mn-lt"/>
                      </a:endParaRPr>
                    </a:p>
                  </a:txBody>
                  <a:tcPr/>
                </a:tc>
                <a:tc>
                  <a:txBody>
                    <a:bodyPr/>
                    <a:lstStyle/>
                    <a:p>
                      <a:pPr algn="ctr"/>
                      <a:r>
                        <a:rPr lang="en-US" sz="2000" b="0" dirty="0" smtClean="0">
                          <a:latin typeface="+mn-lt"/>
                        </a:rPr>
                        <a:t>1</a:t>
                      </a:r>
                      <a:endParaRPr lang="en-US" sz="2000" b="0" dirty="0">
                        <a:latin typeface="+mn-lt"/>
                      </a:endParaRPr>
                    </a:p>
                  </a:txBody>
                  <a:tcPr/>
                </a:tc>
                <a:tc>
                  <a:txBody>
                    <a:bodyPr/>
                    <a:lstStyle/>
                    <a:p>
                      <a:pPr algn="ctr"/>
                      <a:r>
                        <a:rPr lang="en-US" sz="2000" b="0" dirty="0" smtClean="0">
                          <a:latin typeface="+mn-lt"/>
                        </a:rPr>
                        <a:t>2</a:t>
                      </a:r>
                      <a:endParaRPr lang="en-US" sz="2000" b="0" dirty="0">
                        <a:latin typeface="+mn-lt"/>
                      </a:endParaRPr>
                    </a:p>
                  </a:txBody>
                  <a:tcPr/>
                </a:tc>
                <a:tc>
                  <a:txBody>
                    <a:bodyPr/>
                    <a:lstStyle/>
                    <a:p>
                      <a:pPr algn="ctr"/>
                      <a:r>
                        <a:rPr lang="en-US" sz="2000" b="0" dirty="0" smtClean="0">
                          <a:latin typeface="+mn-lt"/>
                        </a:rPr>
                        <a:t>3</a:t>
                      </a:r>
                      <a:endParaRPr lang="en-US" sz="2000" b="0" dirty="0">
                        <a:latin typeface="+mn-lt"/>
                      </a:endParaRPr>
                    </a:p>
                  </a:txBody>
                  <a:tcPr/>
                </a:tc>
                <a:tc>
                  <a:txBody>
                    <a:bodyPr/>
                    <a:lstStyle/>
                    <a:p>
                      <a:pPr algn="ctr"/>
                      <a:r>
                        <a:rPr lang="en-US" sz="2000" b="0" dirty="0" smtClean="0">
                          <a:latin typeface="+mn-lt"/>
                        </a:rPr>
                        <a:t>4</a:t>
                      </a:r>
                      <a:endParaRPr lang="en-US" sz="2000" b="0" dirty="0">
                        <a:latin typeface="+mn-lt"/>
                      </a:endParaRPr>
                    </a:p>
                  </a:txBody>
                  <a:tcPr/>
                </a:tc>
                <a:tc>
                  <a:txBody>
                    <a:bodyPr/>
                    <a:lstStyle/>
                    <a:p>
                      <a:pPr algn="ctr"/>
                      <a:r>
                        <a:rPr lang="en-US" sz="2000" b="0" dirty="0" smtClean="0">
                          <a:latin typeface="+mn-lt"/>
                        </a:rPr>
                        <a:t>5. Random Effects</a:t>
                      </a:r>
                      <a:endParaRPr lang="en-US" sz="2000" b="0" dirty="0">
                        <a:latin typeface="+mn-lt"/>
                      </a:endParaRPr>
                    </a:p>
                  </a:txBody>
                  <a:tcPr/>
                </a:tc>
              </a:tr>
              <a:tr h="370840">
                <a:tc>
                  <a:txBody>
                    <a:bodyPr/>
                    <a:lstStyle/>
                    <a:p>
                      <a:pPr algn="l"/>
                      <a:r>
                        <a:rPr lang="en-US" sz="2000" b="0" dirty="0" smtClean="0">
                          <a:solidFill>
                            <a:srgbClr val="FF0000"/>
                          </a:solidFill>
                          <a:effectLst/>
                          <a:latin typeface="+mn-lt"/>
                        </a:rPr>
                        <a:t>Patriarchal Values</a:t>
                      </a:r>
                      <a:endParaRPr lang="en-US" sz="2000" b="0" dirty="0">
                        <a:solidFill>
                          <a:srgbClr val="FF0000"/>
                        </a:solidFill>
                        <a:effectLst/>
                        <a:latin typeface="+mn-lt"/>
                      </a:endParaRPr>
                    </a:p>
                  </a:txBody>
                  <a:tcPr anchor="ct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r>
              <a:tr h="370840">
                <a:tc>
                  <a:txBody>
                    <a:bodyPr/>
                    <a:lstStyle/>
                    <a:p>
                      <a:pPr algn="l"/>
                      <a:r>
                        <a:rPr lang="en-US" sz="2000" b="0" dirty="0">
                          <a:effectLst/>
                          <a:latin typeface="+mn-lt"/>
                        </a:rPr>
                        <a:t>Arab country</a:t>
                      </a:r>
                    </a:p>
                  </a:txBody>
                  <a:tcPr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0.225</a:t>
                      </a:r>
                      <a:r>
                        <a:rPr lang="en-GB" sz="2000" b="0" baseline="30000">
                          <a:solidFill>
                            <a:srgbClr val="333333"/>
                          </a:solidFill>
                          <a:effectLst/>
                          <a:latin typeface="+mn-lt"/>
                          <a:ea typeface="Times New Roman"/>
                          <a:cs typeface="Times New Roman"/>
                        </a:rPr>
                        <a:t>***</a:t>
                      </a:r>
                      <a:endParaRPr lang="en-US" sz="2000" b="0">
                        <a:effectLst/>
                        <a:latin typeface="+mn-lt"/>
                        <a:ea typeface="Calibri"/>
                        <a:cs typeface="Times New Roman"/>
                      </a:endParaRPr>
                    </a:p>
                  </a:txBody>
                  <a:tcPr marL="0" marR="0" marT="0" marB="0" anchor="ctr"/>
                </a:tc>
                <a:tc>
                  <a:txBody>
                    <a:bodyPr/>
                    <a:lstStyle/>
                    <a:p>
                      <a:pPr algn="ctr"/>
                      <a:endParaRPr lang="en-US" sz="2000" b="0">
                        <a:effectLst/>
                        <a:latin typeface="+mn-lt"/>
                      </a:endParaRPr>
                    </a:p>
                  </a:txBody>
                  <a:tcPr marL="0" marR="0" marT="0" marB="0" anchor="ctr"/>
                </a:tc>
                <a:tc>
                  <a:txBody>
                    <a:bodyPr/>
                    <a:lstStyle/>
                    <a:p>
                      <a:pPr algn="ctr"/>
                      <a:endParaRPr lang="en-US" sz="2000" b="0">
                        <a:effectLst/>
                        <a:latin typeface="+mn-lt"/>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0.056</a:t>
                      </a:r>
                      <a:endParaRPr lang="en-US" sz="2000" b="0">
                        <a:effectLst/>
                        <a:latin typeface="+mn-lt"/>
                        <a:ea typeface="Calibri"/>
                        <a:cs typeface="Times New Roman"/>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0.044</a:t>
                      </a:r>
                      <a:endParaRPr lang="en-US" sz="2000" b="0">
                        <a:effectLst/>
                        <a:latin typeface="+mn-lt"/>
                        <a:ea typeface="Calibri"/>
                        <a:cs typeface="Times New Roman"/>
                      </a:endParaRPr>
                    </a:p>
                  </a:txBody>
                  <a:tcPr marL="0" marR="0" marT="0" marB="0" anchor="ctr"/>
                </a:tc>
              </a:tr>
              <a:tr h="370840">
                <a:tc>
                  <a:txBody>
                    <a:bodyPr/>
                    <a:lstStyle/>
                    <a:p>
                      <a:pPr algn="l"/>
                      <a:r>
                        <a:rPr lang="en-US" sz="2000" b="0" dirty="0">
                          <a:effectLst/>
                          <a:latin typeface="+mn-lt"/>
                        </a:rPr>
                        <a:t>Muslim </a:t>
                      </a:r>
                      <a:r>
                        <a:rPr lang="en-US" sz="2000" b="0" dirty="0" smtClean="0">
                          <a:effectLst/>
                          <a:latin typeface="+mn-lt"/>
                        </a:rPr>
                        <a:t>majority</a:t>
                      </a:r>
                      <a:r>
                        <a:rPr lang="en-US" sz="2000" b="0" baseline="0" dirty="0" smtClean="0">
                          <a:effectLst/>
                          <a:latin typeface="+mn-lt"/>
                        </a:rPr>
                        <a:t> c.</a:t>
                      </a:r>
                      <a:endParaRPr lang="en-US" sz="2000" b="0" dirty="0">
                        <a:effectLst/>
                        <a:latin typeface="+mn-lt"/>
                      </a:endParaRPr>
                    </a:p>
                  </a:txBody>
                  <a:tcPr anchor="ctr"/>
                </a:tc>
                <a:tc>
                  <a:txBody>
                    <a:bodyPr/>
                    <a:lstStyle/>
                    <a:p>
                      <a:pPr algn="ctr"/>
                      <a:endParaRPr lang="en-US" sz="2000" b="0">
                        <a:effectLst/>
                        <a:latin typeface="+mn-lt"/>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0.227</a:t>
                      </a:r>
                      <a:r>
                        <a:rPr lang="en-GB" sz="2000" b="0" baseline="30000">
                          <a:solidFill>
                            <a:srgbClr val="333333"/>
                          </a:solidFill>
                          <a:effectLst/>
                          <a:latin typeface="+mn-lt"/>
                          <a:ea typeface="Times New Roman"/>
                          <a:cs typeface="Times New Roman"/>
                        </a:rPr>
                        <a:t>***</a:t>
                      </a:r>
                      <a:endParaRPr lang="en-US" sz="2000" b="0">
                        <a:effectLst/>
                        <a:latin typeface="+mn-lt"/>
                        <a:ea typeface="Calibri"/>
                        <a:cs typeface="Times New Roman"/>
                      </a:endParaRPr>
                    </a:p>
                  </a:txBody>
                  <a:tcPr marL="0" marR="0" marT="0" marB="0" anchor="ctr"/>
                </a:tc>
                <a:tc>
                  <a:txBody>
                    <a:bodyPr/>
                    <a:lstStyle/>
                    <a:p>
                      <a:pPr algn="ctr"/>
                      <a:endParaRPr lang="en-US" sz="2000" b="0">
                        <a:effectLst/>
                        <a:latin typeface="+mn-lt"/>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0.181</a:t>
                      </a:r>
                      <a:r>
                        <a:rPr lang="en-GB" sz="2000" b="0" baseline="30000">
                          <a:solidFill>
                            <a:srgbClr val="333333"/>
                          </a:solidFill>
                          <a:effectLst/>
                          <a:latin typeface="+mn-lt"/>
                          <a:ea typeface="Times New Roman"/>
                          <a:cs typeface="Times New Roman"/>
                        </a:rPr>
                        <a:t>***</a:t>
                      </a:r>
                      <a:endParaRPr lang="en-US" sz="2000" b="0">
                        <a:effectLst/>
                        <a:latin typeface="+mn-lt"/>
                        <a:ea typeface="Calibri"/>
                        <a:cs typeface="Times New Roman"/>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0.146</a:t>
                      </a:r>
                      <a:r>
                        <a:rPr lang="en-GB" sz="2000" b="0" baseline="30000">
                          <a:solidFill>
                            <a:srgbClr val="333333"/>
                          </a:solidFill>
                          <a:effectLst/>
                          <a:latin typeface="+mn-lt"/>
                          <a:ea typeface="Times New Roman"/>
                          <a:cs typeface="Times New Roman"/>
                        </a:rPr>
                        <a:t>***</a:t>
                      </a:r>
                      <a:endParaRPr lang="en-US" sz="2000" b="0">
                        <a:effectLst/>
                        <a:latin typeface="+mn-lt"/>
                        <a:ea typeface="Calibri"/>
                        <a:cs typeface="Times New Roman"/>
                      </a:endParaRPr>
                    </a:p>
                  </a:txBody>
                  <a:tcPr marL="0" marR="0" marT="0" marB="0" anchor="ctr"/>
                </a:tc>
              </a:tr>
              <a:tr h="370840">
                <a:tc>
                  <a:txBody>
                    <a:bodyPr/>
                    <a:lstStyle/>
                    <a:p>
                      <a:pPr algn="l"/>
                      <a:r>
                        <a:rPr lang="en-US" sz="2000" b="0" dirty="0">
                          <a:effectLst/>
                          <a:latin typeface="+mn-lt"/>
                        </a:rPr>
                        <a:t>Oil country</a:t>
                      </a:r>
                    </a:p>
                  </a:txBody>
                  <a:tcPr anchor="ctr"/>
                </a:tc>
                <a:tc>
                  <a:txBody>
                    <a:bodyPr/>
                    <a:lstStyle/>
                    <a:p>
                      <a:pPr algn="ctr"/>
                      <a:endParaRPr lang="en-US" sz="2000" b="0">
                        <a:effectLst/>
                        <a:latin typeface="+mn-lt"/>
                      </a:endParaRPr>
                    </a:p>
                  </a:txBody>
                  <a:tcPr marL="0" marR="0" marT="0" marB="0" anchor="ctr"/>
                </a:tc>
                <a:tc>
                  <a:txBody>
                    <a:bodyPr/>
                    <a:lstStyle/>
                    <a:p>
                      <a:pPr algn="ctr"/>
                      <a:endParaRPr lang="en-US" sz="2000" b="0">
                        <a:effectLst/>
                        <a:latin typeface="+mn-lt"/>
                      </a:endParaRPr>
                    </a:p>
                  </a:txBody>
                  <a:tcPr marL="0" marR="0" marT="0" marB="0" anchor="ctr"/>
                </a:tc>
                <a:tc>
                  <a:txBody>
                    <a:bodyPr/>
                    <a:lstStyle/>
                    <a:p>
                      <a:pPr marL="0" marR="0" algn="ctr">
                        <a:spcBef>
                          <a:spcPts val="0"/>
                        </a:spcBef>
                        <a:spcAft>
                          <a:spcPts val="0"/>
                        </a:spcAft>
                      </a:pPr>
                      <a:r>
                        <a:rPr lang="en-GB" sz="2000" b="0">
                          <a:solidFill>
                            <a:srgbClr val="333333"/>
                          </a:solidFill>
                          <a:effectLst/>
                          <a:latin typeface="+mn-lt"/>
                          <a:ea typeface="Times New Roman"/>
                          <a:cs typeface="Times New Roman"/>
                        </a:rPr>
                        <a:t>0.131</a:t>
                      </a:r>
                      <a:r>
                        <a:rPr lang="en-GB" sz="2000" b="0" baseline="30000">
                          <a:solidFill>
                            <a:srgbClr val="333333"/>
                          </a:solidFill>
                          <a:effectLst/>
                          <a:latin typeface="+mn-lt"/>
                          <a:ea typeface="Times New Roman"/>
                          <a:cs typeface="Times New Roman"/>
                        </a:rPr>
                        <a:t>***</a:t>
                      </a:r>
                      <a:endParaRPr lang="en-US" sz="2000" b="0">
                        <a:effectLst/>
                        <a:latin typeface="+mn-lt"/>
                        <a:ea typeface="Calibri"/>
                        <a:cs typeface="Times New Roman"/>
                      </a:endParaRPr>
                    </a:p>
                  </a:txBody>
                  <a:tcPr marL="0" marR="0" marT="0" marB="0" anchor="ctr"/>
                </a:tc>
                <a:tc>
                  <a:txBody>
                    <a:bodyPr/>
                    <a:lstStyle/>
                    <a:p>
                      <a:pPr marL="0" marR="0" algn="ctr">
                        <a:spcBef>
                          <a:spcPts val="0"/>
                        </a:spcBef>
                        <a:spcAft>
                          <a:spcPts val="0"/>
                        </a:spcAft>
                      </a:pPr>
                      <a:r>
                        <a:rPr lang="en-GB" sz="2000" b="0" dirty="0">
                          <a:solidFill>
                            <a:srgbClr val="333333"/>
                          </a:solidFill>
                          <a:effectLst/>
                          <a:latin typeface="+mn-lt"/>
                          <a:ea typeface="Times New Roman"/>
                          <a:cs typeface="Times New Roman"/>
                        </a:rPr>
                        <a:t>0.036</a:t>
                      </a:r>
                      <a:endParaRPr lang="en-US" sz="2000" b="0" dirty="0">
                        <a:effectLst/>
                        <a:latin typeface="+mn-lt"/>
                        <a:ea typeface="Calibri"/>
                        <a:cs typeface="Times New Roman"/>
                      </a:endParaRPr>
                    </a:p>
                  </a:txBody>
                  <a:tcPr marL="0" marR="0" marT="0" marB="0" anchor="ctr"/>
                </a:tc>
                <a:tc>
                  <a:txBody>
                    <a:bodyPr/>
                    <a:lstStyle/>
                    <a:p>
                      <a:pPr marL="0" marR="0" algn="ctr">
                        <a:spcBef>
                          <a:spcPts val="0"/>
                        </a:spcBef>
                        <a:spcAft>
                          <a:spcPts val="0"/>
                        </a:spcAft>
                      </a:pPr>
                      <a:r>
                        <a:rPr lang="en-GB" sz="2000" b="0" dirty="0">
                          <a:solidFill>
                            <a:srgbClr val="333333"/>
                          </a:solidFill>
                          <a:effectLst/>
                          <a:latin typeface="+mn-lt"/>
                          <a:ea typeface="Times New Roman"/>
                          <a:cs typeface="Times New Roman"/>
                        </a:rPr>
                        <a:t>0.032</a:t>
                      </a:r>
                      <a:endParaRPr lang="en-US" sz="2000" b="0" dirty="0">
                        <a:effectLst/>
                        <a:latin typeface="+mn-lt"/>
                        <a:ea typeface="Calibri"/>
                        <a:cs typeface="Times New Roman"/>
                      </a:endParaRPr>
                    </a:p>
                  </a:txBody>
                  <a:tcPr marL="0" marR="0" marT="0" marB="0" anchor="ctr"/>
                </a:tc>
              </a:tr>
              <a:tr h="370840">
                <a:tc>
                  <a:txBody>
                    <a:bodyPr/>
                    <a:lstStyle/>
                    <a:p>
                      <a:pPr algn="l"/>
                      <a:r>
                        <a:rPr lang="en-US" sz="2000" b="0" dirty="0" smtClean="0">
                          <a:solidFill>
                            <a:srgbClr val="FF0000"/>
                          </a:solidFill>
                          <a:latin typeface="+mn-lt"/>
                        </a:rPr>
                        <a:t>FLFP</a:t>
                      </a:r>
                      <a:endParaRPr lang="en-US" sz="2000" b="0" dirty="0">
                        <a:solidFill>
                          <a:srgbClr val="FF0000"/>
                        </a:solidFill>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c>
                  <a:txBody>
                    <a:bodyPr/>
                    <a:lstStyle/>
                    <a:p>
                      <a:pPr algn="ctr"/>
                      <a:endParaRPr lang="en-US" sz="2000" b="0" dirty="0">
                        <a:latin typeface="+mn-lt"/>
                      </a:endParaRPr>
                    </a:p>
                  </a:txBody>
                  <a:tcPr/>
                </a:tc>
              </a:tr>
              <a:tr h="370840">
                <a:tc>
                  <a:txBody>
                    <a:bodyPr/>
                    <a:lstStyle/>
                    <a:p>
                      <a:pPr algn="l"/>
                      <a:r>
                        <a:rPr lang="en-US" sz="2000" b="0" dirty="0">
                          <a:effectLst/>
                          <a:latin typeface="+mn-lt"/>
                        </a:rPr>
                        <a:t>Arab country</a:t>
                      </a:r>
                    </a:p>
                  </a:txBody>
                  <a:tcPr anchor="ctr"/>
                </a:tc>
                <a:tc>
                  <a:txBody>
                    <a:bodyPr/>
                    <a:lstStyle/>
                    <a:p>
                      <a:pPr algn="ctr"/>
                      <a:r>
                        <a:rPr lang="en-US" sz="2000" b="0">
                          <a:latin typeface="+mn-lt"/>
                        </a:rPr>
                        <a:t>-0.298</a:t>
                      </a:r>
                      <a:r>
                        <a:rPr lang="en-US" sz="2000" b="0" baseline="30000">
                          <a:latin typeface="+mn-lt"/>
                        </a:rPr>
                        <a:t>***</a:t>
                      </a:r>
                      <a:endParaRPr lang="en-US" sz="2000" b="0">
                        <a:latin typeface="+mn-lt"/>
                      </a:endParaRPr>
                    </a:p>
                  </a:txBody>
                  <a:tcPr anchor="ctr"/>
                </a:tc>
                <a:tc>
                  <a:txBody>
                    <a:bodyPr/>
                    <a:lstStyle/>
                    <a:p>
                      <a:pPr algn="ctr"/>
                      <a:endParaRPr lang="en-US" sz="2000" b="0">
                        <a:latin typeface="+mn-lt"/>
                      </a:endParaRPr>
                    </a:p>
                  </a:txBody>
                  <a:tcPr anchor="ctr"/>
                </a:tc>
                <a:tc>
                  <a:txBody>
                    <a:bodyPr/>
                    <a:lstStyle/>
                    <a:p>
                      <a:pPr algn="ctr"/>
                      <a:endParaRPr lang="en-US" sz="2000" b="0">
                        <a:latin typeface="+mn-lt"/>
                      </a:endParaRPr>
                    </a:p>
                  </a:txBody>
                  <a:tcPr anchor="ctr"/>
                </a:tc>
                <a:tc>
                  <a:txBody>
                    <a:bodyPr/>
                    <a:lstStyle/>
                    <a:p>
                      <a:pPr algn="ctr"/>
                      <a:r>
                        <a:rPr lang="en-US" sz="2000" b="0">
                          <a:latin typeface="+mn-lt"/>
                        </a:rPr>
                        <a:t>-0.106</a:t>
                      </a:r>
                    </a:p>
                  </a:txBody>
                  <a:tcPr anchor="ctr"/>
                </a:tc>
                <a:tc>
                  <a:txBody>
                    <a:bodyPr/>
                    <a:lstStyle/>
                    <a:p>
                      <a:pPr algn="ctr"/>
                      <a:r>
                        <a:rPr lang="en-US" sz="2000" b="0">
                          <a:latin typeface="+mn-lt"/>
                        </a:rPr>
                        <a:t>-0.094</a:t>
                      </a:r>
                      <a:r>
                        <a:rPr lang="en-US" sz="2000" b="0" baseline="30000">
                          <a:latin typeface="+mn-lt"/>
                        </a:rPr>
                        <a:t>*</a:t>
                      </a:r>
                      <a:endParaRPr lang="en-US" sz="2000" b="0">
                        <a:latin typeface="+mn-lt"/>
                      </a:endParaRPr>
                    </a:p>
                  </a:txBody>
                  <a:tcPr anchor="ctr"/>
                </a:tc>
              </a:tr>
              <a:tr h="370840">
                <a:tc>
                  <a:txBody>
                    <a:bodyPr/>
                    <a:lstStyle/>
                    <a:p>
                      <a:pPr algn="l"/>
                      <a:r>
                        <a:rPr lang="en-US" sz="2000" b="0" dirty="0">
                          <a:effectLst/>
                          <a:latin typeface="+mn-lt"/>
                        </a:rPr>
                        <a:t>Muslim country</a:t>
                      </a:r>
                    </a:p>
                  </a:txBody>
                  <a:tcPr anchor="ctr"/>
                </a:tc>
                <a:tc>
                  <a:txBody>
                    <a:bodyPr/>
                    <a:lstStyle/>
                    <a:p>
                      <a:pPr algn="ctr"/>
                      <a:endParaRPr lang="en-US" sz="2000" b="0">
                        <a:latin typeface="+mn-lt"/>
                      </a:endParaRPr>
                    </a:p>
                  </a:txBody>
                  <a:tcPr anchor="ctr"/>
                </a:tc>
                <a:tc>
                  <a:txBody>
                    <a:bodyPr/>
                    <a:lstStyle/>
                    <a:p>
                      <a:pPr algn="ctr"/>
                      <a:r>
                        <a:rPr lang="en-US" sz="2000" b="0">
                          <a:latin typeface="+mn-lt"/>
                        </a:rPr>
                        <a:t>-0.283</a:t>
                      </a:r>
                      <a:r>
                        <a:rPr lang="en-US" sz="2000" b="0" baseline="30000">
                          <a:latin typeface="+mn-lt"/>
                        </a:rPr>
                        <a:t>***</a:t>
                      </a:r>
                      <a:endParaRPr lang="en-US" sz="2000" b="0">
                        <a:latin typeface="+mn-lt"/>
                      </a:endParaRPr>
                    </a:p>
                  </a:txBody>
                  <a:tcPr anchor="ctr"/>
                </a:tc>
                <a:tc>
                  <a:txBody>
                    <a:bodyPr/>
                    <a:lstStyle/>
                    <a:p>
                      <a:pPr algn="ctr"/>
                      <a:endParaRPr lang="en-US" sz="2000" b="0">
                        <a:latin typeface="+mn-lt"/>
                      </a:endParaRPr>
                    </a:p>
                  </a:txBody>
                  <a:tcPr anchor="ctr"/>
                </a:tc>
                <a:tc>
                  <a:txBody>
                    <a:bodyPr/>
                    <a:lstStyle/>
                    <a:p>
                      <a:pPr algn="ctr"/>
                      <a:r>
                        <a:rPr lang="en-US" sz="2000" b="0">
                          <a:latin typeface="+mn-lt"/>
                        </a:rPr>
                        <a:t>-0.229</a:t>
                      </a:r>
                      <a:r>
                        <a:rPr lang="en-US" sz="2000" b="0" baseline="30000">
                          <a:latin typeface="+mn-lt"/>
                        </a:rPr>
                        <a:t>***</a:t>
                      </a:r>
                      <a:endParaRPr lang="en-US" sz="2000" b="0">
                        <a:latin typeface="+mn-lt"/>
                      </a:endParaRPr>
                    </a:p>
                  </a:txBody>
                  <a:tcPr anchor="ctr"/>
                </a:tc>
                <a:tc>
                  <a:txBody>
                    <a:bodyPr/>
                    <a:lstStyle/>
                    <a:p>
                      <a:pPr algn="ctr"/>
                      <a:r>
                        <a:rPr lang="en-US" sz="2000" b="0">
                          <a:latin typeface="+mn-lt"/>
                        </a:rPr>
                        <a:t>-0.003</a:t>
                      </a:r>
                    </a:p>
                  </a:txBody>
                  <a:tcPr anchor="ctr"/>
                </a:tc>
              </a:tr>
              <a:tr h="370840">
                <a:tc>
                  <a:txBody>
                    <a:bodyPr/>
                    <a:lstStyle/>
                    <a:p>
                      <a:pPr algn="l"/>
                      <a:r>
                        <a:rPr lang="en-US" sz="2000" b="0" dirty="0">
                          <a:effectLst/>
                          <a:latin typeface="+mn-lt"/>
                        </a:rPr>
                        <a:t>Oil country</a:t>
                      </a:r>
                    </a:p>
                  </a:txBody>
                  <a:tcPr anchor="ctr"/>
                </a:tc>
                <a:tc>
                  <a:txBody>
                    <a:bodyPr/>
                    <a:lstStyle/>
                    <a:p>
                      <a:pPr algn="ctr"/>
                      <a:endParaRPr lang="en-US" sz="2000" b="0">
                        <a:latin typeface="+mn-lt"/>
                      </a:endParaRPr>
                    </a:p>
                  </a:txBody>
                  <a:tcPr anchor="ctr"/>
                </a:tc>
                <a:tc>
                  <a:txBody>
                    <a:bodyPr/>
                    <a:lstStyle/>
                    <a:p>
                      <a:pPr algn="ctr"/>
                      <a:endParaRPr lang="en-US" sz="2000" b="0">
                        <a:latin typeface="+mn-lt"/>
                      </a:endParaRPr>
                    </a:p>
                  </a:txBody>
                  <a:tcPr anchor="ctr"/>
                </a:tc>
                <a:tc>
                  <a:txBody>
                    <a:bodyPr/>
                    <a:lstStyle/>
                    <a:p>
                      <a:pPr algn="ctr"/>
                      <a:r>
                        <a:rPr lang="en-US" sz="2000" b="0">
                          <a:latin typeface="+mn-lt"/>
                        </a:rPr>
                        <a:t>-0.130</a:t>
                      </a:r>
                      <a:r>
                        <a:rPr lang="en-US" sz="2000" b="0" baseline="30000">
                          <a:latin typeface="+mn-lt"/>
                        </a:rPr>
                        <a:t>**</a:t>
                      </a:r>
                      <a:endParaRPr lang="en-US" sz="2000" b="0">
                        <a:latin typeface="+mn-lt"/>
                      </a:endParaRPr>
                    </a:p>
                  </a:txBody>
                  <a:tcPr anchor="ctr"/>
                </a:tc>
                <a:tc>
                  <a:txBody>
                    <a:bodyPr/>
                    <a:lstStyle/>
                    <a:p>
                      <a:pPr algn="ctr"/>
                      <a:r>
                        <a:rPr lang="en-US" sz="2000" b="0">
                          <a:latin typeface="+mn-lt"/>
                        </a:rPr>
                        <a:t>0.007</a:t>
                      </a:r>
                    </a:p>
                  </a:txBody>
                  <a:tcPr anchor="ctr"/>
                </a:tc>
                <a:tc>
                  <a:txBody>
                    <a:bodyPr/>
                    <a:lstStyle/>
                    <a:p>
                      <a:pPr algn="ctr"/>
                      <a:r>
                        <a:rPr lang="en-US" sz="2000" b="0" dirty="0">
                          <a:latin typeface="+mn-lt"/>
                        </a:rPr>
                        <a:t>0.007</a:t>
                      </a:r>
                    </a:p>
                  </a:txBody>
                  <a:tcPr anchor="ctr"/>
                </a:tc>
              </a:tr>
            </a:tbl>
          </a:graphicData>
        </a:graphic>
      </p:graphicFrame>
    </p:spTree>
    <p:extLst>
      <p:ext uri="{BB962C8B-B14F-4D97-AF65-F5344CB8AC3E}">
        <p14:creationId xmlns:p14="http://schemas.microsoft.com/office/powerpoint/2010/main" val="1710637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effects</a:t>
            </a:r>
            <a:endParaRPr lang="en-US" dirty="0"/>
          </a:p>
        </p:txBody>
      </p:sp>
      <p:sp>
        <p:nvSpPr>
          <p:cNvPr id="3" name="Content Placeholder 2"/>
          <p:cNvSpPr>
            <a:spLocks noGrp="1"/>
          </p:cNvSpPr>
          <p:nvPr>
            <p:ph idx="1"/>
          </p:nvPr>
        </p:nvSpPr>
        <p:spPr/>
        <p:txBody>
          <a:bodyPr/>
          <a:lstStyle/>
          <a:p>
            <a:r>
              <a:rPr lang="en-US" dirty="0" smtClean="0"/>
              <a:t>FLFP is often said to also depend on supply of jobs, and especially jobs “fit” for women, such as in the public sector, or manufacturing.</a:t>
            </a:r>
          </a:p>
          <a:p>
            <a:r>
              <a:rPr lang="en-US" dirty="0" smtClean="0"/>
              <a:t>We do find a strong positive effect of size of </a:t>
            </a:r>
            <a:r>
              <a:rPr lang="en-US" u="sng" dirty="0" smtClean="0"/>
              <a:t>public sector</a:t>
            </a:r>
            <a:r>
              <a:rPr lang="en-US" dirty="0" smtClean="0"/>
              <a:t>, but not of size of agriculture or manufacturing (but also controlling for GDP).</a:t>
            </a:r>
          </a:p>
        </p:txBody>
      </p:sp>
    </p:spTree>
    <p:extLst>
      <p:ext uri="{BB962C8B-B14F-4D97-AF65-F5344CB8AC3E}">
        <p14:creationId xmlns:p14="http://schemas.microsoft.com/office/powerpoint/2010/main" val="3629531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The various effects of education</a:t>
            </a:r>
            <a:br>
              <a:rPr lang="en-US" dirty="0" smtClean="0"/>
            </a:br>
            <a:r>
              <a:rPr lang="en-US" sz="3600" dirty="0" smtClean="0"/>
              <a:t>Is there an additional bargaining effect?</a:t>
            </a:r>
            <a:endParaRPr lang="en-US" sz="36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Emancipation: effect of education on values – by controlling for personal values</a:t>
            </a:r>
          </a:p>
          <a:p>
            <a:pPr marL="514350" indent="-514350">
              <a:buFont typeface="+mj-lt"/>
              <a:buAutoNum type="arabicPeriod"/>
            </a:pPr>
            <a:r>
              <a:rPr lang="en-US" dirty="0" smtClean="0"/>
              <a:t>Wages: economic attraction of work –education as a proxy</a:t>
            </a:r>
          </a:p>
          <a:p>
            <a:pPr marL="514350" indent="-514350">
              <a:buFont typeface="+mj-lt"/>
              <a:buAutoNum type="arabicPeriod"/>
            </a:pPr>
            <a:r>
              <a:rPr lang="en-US" dirty="0" smtClean="0"/>
              <a:t>Bargaining power: education confers more power when the value gap is large – use education*variance PV</a:t>
            </a:r>
          </a:p>
          <a:p>
            <a:pPr marL="1314450" lvl="2" indent="-514350"/>
            <a:r>
              <a:rPr lang="en-US" dirty="0" smtClean="0"/>
              <a:t>Hypothesis is that education confers more bargaining power when gender gap is larger</a:t>
            </a:r>
            <a:endParaRPr lang="en-US" dirty="0"/>
          </a:p>
        </p:txBody>
      </p:sp>
    </p:spTree>
    <p:extLst>
      <p:ext uri="{BB962C8B-B14F-4D97-AF65-F5344CB8AC3E}">
        <p14:creationId xmlns:p14="http://schemas.microsoft.com/office/powerpoint/2010/main" val="4113464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with whom?</a:t>
            </a:r>
            <a:endParaRPr lang="en-US" dirty="0"/>
          </a:p>
        </p:txBody>
      </p:sp>
      <p:sp>
        <p:nvSpPr>
          <p:cNvPr id="3" name="Content Placeholder 2"/>
          <p:cNvSpPr>
            <a:spLocks noGrp="1"/>
          </p:cNvSpPr>
          <p:nvPr>
            <p:ph idx="1"/>
          </p:nvPr>
        </p:nvSpPr>
        <p:spPr/>
        <p:txBody>
          <a:bodyPr/>
          <a:lstStyle/>
          <a:p>
            <a:r>
              <a:rPr lang="en-US" dirty="0" smtClean="0"/>
              <a:t>Gender gap: Bargaining </a:t>
            </a:r>
            <a:r>
              <a:rPr lang="en-US" dirty="0" err="1" smtClean="0"/>
              <a:t>wt</a:t>
            </a:r>
            <a:r>
              <a:rPr lang="en-US" dirty="0" smtClean="0"/>
              <a:t> males (husband? Father?) -&gt; both Middle and High </a:t>
            </a:r>
            <a:r>
              <a:rPr lang="en-US" dirty="0" err="1" smtClean="0"/>
              <a:t>Edu</a:t>
            </a:r>
            <a:r>
              <a:rPr lang="en-US" dirty="0" smtClean="0"/>
              <a:t> effects, stronger effect for HE</a:t>
            </a:r>
          </a:p>
          <a:p>
            <a:r>
              <a:rPr lang="en-US" dirty="0" smtClean="0"/>
              <a:t>Age gap: Bargaining </a:t>
            </a:r>
            <a:r>
              <a:rPr lang="en-US" dirty="0" err="1" smtClean="0"/>
              <a:t>wt</a:t>
            </a:r>
            <a:r>
              <a:rPr lang="en-US" dirty="0" smtClean="0"/>
              <a:t> the old (parents?) -&gt; for ME only</a:t>
            </a:r>
          </a:p>
          <a:p>
            <a:r>
              <a:rPr lang="en-US" dirty="0" smtClean="0"/>
              <a:t>Education gap: Bargaining </a:t>
            </a:r>
            <a:r>
              <a:rPr lang="en-US" dirty="0" err="1" smtClean="0"/>
              <a:t>wt</a:t>
            </a:r>
            <a:r>
              <a:rPr lang="en-US" dirty="0" smtClean="0"/>
              <a:t> the less educated (traditional community?) -&gt; for ME only</a:t>
            </a:r>
            <a:endParaRPr lang="en-US" dirty="0"/>
          </a:p>
        </p:txBody>
      </p:sp>
    </p:spTree>
    <p:extLst>
      <p:ext uri="{BB962C8B-B14F-4D97-AF65-F5344CB8AC3E}">
        <p14:creationId xmlns:p14="http://schemas.microsoft.com/office/powerpoint/2010/main" val="212120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2251"/>
          </a:xfrm>
        </p:spPr>
        <p:txBody>
          <a:bodyPr>
            <a:normAutofit fontScale="90000"/>
          </a:bodyPr>
          <a:lstStyle/>
          <a:p>
            <a:r>
              <a:rPr lang="en-US" sz="3200" dirty="0" smtClean="0"/>
              <a:t>Effects of gender, education, and age on P-values</a:t>
            </a:r>
            <a:endParaRPr lang="en-US" sz="3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3773" b="-13773"/>
          <a:stretch>
            <a:fillRect/>
          </a:stretch>
        </p:blipFill>
        <p:spPr>
          <a:xfrm>
            <a:off x="457200" y="2332037"/>
            <a:ext cx="8229600" cy="4525963"/>
          </a:xfrm>
          <a:prstGeom prst="rect">
            <a:avLst/>
          </a:prstGeom>
        </p:spPr>
      </p:pic>
      <p:sp>
        <p:nvSpPr>
          <p:cNvPr id="3" name="TextBox 2"/>
          <p:cNvSpPr txBox="1"/>
          <p:nvPr/>
        </p:nvSpPr>
        <p:spPr>
          <a:xfrm>
            <a:off x="503391" y="1270053"/>
            <a:ext cx="8114764" cy="1569660"/>
          </a:xfrm>
          <a:prstGeom prst="rect">
            <a:avLst/>
          </a:prstGeom>
          <a:noFill/>
        </p:spPr>
        <p:txBody>
          <a:bodyPr wrap="square" rtlCol="0">
            <a:spAutoFit/>
          </a:bodyPr>
          <a:lstStyle/>
          <a:p>
            <a:pPr marL="342900" indent="-342900">
              <a:buFont typeface="Arial"/>
              <a:buChar char="•"/>
            </a:pPr>
            <a:r>
              <a:rPr lang="en-US" sz="2400" dirty="0"/>
              <a:t>G</a:t>
            </a:r>
            <a:r>
              <a:rPr lang="en-US" sz="2400" dirty="0" smtClean="0"/>
              <a:t>ender gap (male-female) largest in Mena and SSA</a:t>
            </a:r>
          </a:p>
          <a:p>
            <a:pPr marL="342900" indent="-342900">
              <a:buFont typeface="Arial"/>
              <a:buChar char="•"/>
            </a:pPr>
            <a:r>
              <a:rPr lang="en-US" sz="2400" dirty="0" smtClean="0"/>
              <a:t>education gap (none </a:t>
            </a:r>
            <a:r>
              <a:rPr lang="en-US" sz="2400" dirty="0" err="1" smtClean="0"/>
              <a:t>vs</a:t>
            </a:r>
            <a:r>
              <a:rPr lang="en-US" sz="2400" dirty="0" smtClean="0"/>
              <a:t> high </a:t>
            </a:r>
            <a:r>
              <a:rPr lang="en-US" sz="2400" dirty="0" err="1" smtClean="0"/>
              <a:t>edu</a:t>
            </a:r>
            <a:r>
              <a:rPr lang="en-US" sz="2400" dirty="0" smtClean="0"/>
              <a:t>) largest in LAC and EAP</a:t>
            </a:r>
          </a:p>
          <a:p>
            <a:pPr marL="342900" indent="-342900">
              <a:buFont typeface="Arial"/>
              <a:buChar char="•"/>
            </a:pPr>
            <a:r>
              <a:rPr lang="en-US" sz="2400" dirty="0" smtClean="0"/>
              <a:t>Age gap most marked in West and EE</a:t>
            </a:r>
          </a:p>
          <a:p>
            <a:endParaRPr lang="en-US" sz="2400" dirty="0" smtClean="0"/>
          </a:p>
        </p:txBody>
      </p:sp>
    </p:spTree>
    <p:extLst>
      <p:ext uri="{BB962C8B-B14F-4D97-AF65-F5344CB8AC3E}">
        <p14:creationId xmlns:p14="http://schemas.microsoft.com/office/powerpoint/2010/main" val="3353886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Age gap (2)</a:t>
            </a:r>
            <a:endParaRPr lang="en-US" dirty="0"/>
          </a:p>
        </p:txBody>
      </p:sp>
      <p:pic>
        <p:nvPicPr>
          <p:cNvPr id="4" name="officeArt object"/>
          <p:cNvPicPr>
            <a:picLocks noGrp="1"/>
          </p:cNvPicPr>
          <p:nvPr>
            <p:ph idx="1"/>
          </p:nvPr>
        </p:nvPicPr>
        <p:blipFill>
          <a:blip r:embed="rId2">
            <a:extLst/>
          </a:blip>
          <a:srcRect l="-20085" r="-20085"/>
          <a:stretch>
            <a:fillRect/>
          </a:stretch>
        </p:blipFill>
        <p:spPr>
          <a:prstGeom prst="rect">
            <a:avLst/>
          </a:prstGeom>
          <a:ln w="12700" cap="flat">
            <a:noFill/>
            <a:miter lim="400000"/>
          </a:ln>
          <a:effectLst/>
        </p:spPr>
      </p:pic>
    </p:spTree>
    <p:extLst>
      <p:ext uri="{BB962C8B-B14F-4D97-AF65-F5344CB8AC3E}">
        <p14:creationId xmlns:p14="http://schemas.microsoft.com/office/powerpoint/2010/main" val="1656019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Effects of (country-level) value gaps on FLFP</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6373938"/>
              </p:ext>
            </p:extLst>
          </p:nvPr>
        </p:nvGraphicFramePr>
        <p:xfrm>
          <a:off x="457200" y="1295400"/>
          <a:ext cx="8229600" cy="5562600"/>
        </p:xfrm>
        <a:graphic>
          <a:graphicData uri="http://schemas.openxmlformats.org/drawingml/2006/table">
            <a:tbl>
              <a:tblPr firstRow="1" bandRow="1">
                <a:tableStyleId>{5940675A-B579-460E-94D1-54222C63F5DA}</a:tableStyleId>
              </a:tblPr>
              <a:tblGrid>
                <a:gridCol w="2933700"/>
                <a:gridCol w="1358900"/>
                <a:gridCol w="1308100"/>
                <a:gridCol w="1346200"/>
                <a:gridCol w="1282700"/>
              </a:tblGrid>
              <a:tr h="370840">
                <a:tc>
                  <a:txBody>
                    <a:bodyPr/>
                    <a:lstStyle/>
                    <a:p>
                      <a:pPr marL="0" marR="0">
                        <a:spcBef>
                          <a:spcPts val="0"/>
                        </a:spcBef>
                        <a:spcAft>
                          <a:spcPts val="0"/>
                        </a:spcAft>
                      </a:pPr>
                      <a:r>
                        <a:rPr lang="en-US" sz="1600" dirty="0" smtClean="0">
                          <a:effectLst/>
                          <a:latin typeface="Calibri"/>
                          <a:ea typeface="Calibri"/>
                          <a:cs typeface="Times New Roman"/>
                        </a:rPr>
                        <a:t> Education middle level</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dirty="0">
                          <a:solidFill>
                            <a:srgbClr val="333333"/>
                          </a:solidFill>
                          <a:effectLst/>
                          <a:latin typeface="Times New Roman"/>
                          <a:ea typeface="Times New Roman"/>
                          <a:cs typeface="Times New Roman"/>
                        </a:rPr>
                        <a:t>0.114</a:t>
                      </a:r>
                      <a:r>
                        <a:rPr lang="en-GB" sz="1600" baseline="30000" dirty="0">
                          <a:solidFill>
                            <a:srgbClr val="333333"/>
                          </a:solidFill>
                          <a:effectLst/>
                          <a:latin typeface="Times New Roman"/>
                          <a:ea typeface="Times New Roman"/>
                          <a:cs typeface="Times New Roman"/>
                        </a:rPr>
                        <a:t>***</a:t>
                      </a:r>
                      <a:endParaRPr lang="en-US" sz="16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dirty="0">
                          <a:solidFill>
                            <a:srgbClr val="333333"/>
                          </a:solidFill>
                          <a:effectLst/>
                          <a:latin typeface="Times New Roman"/>
                          <a:ea typeface="Times New Roman"/>
                          <a:cs typeface="Times New Roman"/>
                        </a:rPr>
                        <a:t>0.116</a:t>
                      </a:r>
                      <a:r>
                        <a:rPr lang="en-GB" sz="1600" baseline="30000" dirty="0">
                          <a:solidFill>
                            <a:srgbClr val="333333"/>
                          </a:solidFill>
                          <a:effectLst/>
                          <a:latin typeface="Times New Roman"/>
                          <a:ea typeface="Times New Roman"/>
                          <a:cs typeface="Times New Roman"/>
                        </a:rPr>
                        <a:t>***</a:t>
                      </a:r>
                      <a:endParaRPr lang="en-US" sz="16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dirty="0">
                          <a:solidFill>
                            <a:srgbClr val="333333"/>
                          </a:solidFill>
                          <a:effectLst/>
                          <a:latin typeface="Times New Roman"/>
                          <a:ea typeface="Times New Roman"/>
                          <a:cs typeface="Times New Roman"/>
                        </a:rPr>
                        <a:t>0.115</a:t>
                      </a:r>
                      <a:r>
                        <a:rPr lang="en-GB" sz="1600" baseline="30000" dirty="0">
                          <a:solidFill>
                            <a:srgbClr val="333333"/>
                          </a:solidFill>
                          <a:effectLst/>
                          <a:latin typeface="Times New Roman"/>
                          <a:ea typeface="Times New Roman"/>
                          <a:cs typeface="Times New Roman"/>
                        </a:rPr>
                        <a:t>***</a:t>
                      </a:r>
                      <a:endParaRPr lang="en-US" sz="1600" dirty="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dirty="0">
                          <a:solidFill>
                            <a:srgbClr val="333333"/>
                          </a:solidFill>
                          <a:effectLst/>
                          <a:latin typeface="Times New Roman"/>
                          <a:ea typeface="Times New Roman"/>
                          <a:cs typeface="Times New Roman"/>
                        </a:rPr>
                        <a:t>0.114</a:t>
                      </a:r>
                      <a:r>
                        <a:rPr lang="en-GB" sz="1600" baseline="30000" dirty="0">
                          <a:solidFill>
                            <a:srgbClr val="333333"/>
                          </a:solidFill>
                          <a:effectLst/>
                          <a:latin typeface="Times New Roman"/>
                          <a:ea typeface="Times New Roman"/>
                          <a:cs typeface="Times New Roman"/>
                        </a:rPr>
                        <a:t>***</a:t>
                      </a:r>
                      <a:endParaRPr lang="en-US" sz="1600" dirty="0">
                        <a:effectLst/>
                        <a:latin typeface="Calibri"/>
                        <a:ea typeface="Calibri"/>
                        <a:cs typeface="Times New Roman"/>
                      </a:endParaRPr>
                    </a:p>
                  </a:txBody>
                  <a:tcPr marL="0" marR="0" marT="0" marB="0" anchor="ctr">
                    <a:noFill/>
                  </a:tcPr>
                </a:tc>
              </a:tr>
              <a:tr h="370840">
                <a:tc>
                  <a:txBody>
                    <a:bodyPr/>
                    <a:lstStyle/>
                    <a:p>
                      <a:pPr marL="0" marR="0">
                        <a:spcBef>
                          <a:spcPts val="0"/>
                        </a:spcBef>
                        <a:spcAft>
                          <a:spcPts val="0"/>
                        </a:spcAft>
                      </a:pPr>
                      <a:r>
                        <a:rPr lang="en-US" sz="1600" dirty="0" smtClean="0">
                          <a:effectLst/>
                          <a:latin typeface="Calibri"/>
                          <a:ea typeface="Calibri"/>
                          <a:cs typeface="Times New Roman"/>
                        </a:rPr>
                        <a:t> Education high level</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a:solidFill>
                            <a:srgbClr val="333333"/>
                          </a:solidFill>
                          <a:effectLst/>
                          <a:latin typeface="Times New Roman"/>
                          <a:ea typeface="Times New Roman"/>
                          <a:cs typeface="Times New Roman"/>
                        </a:rPr>
                        <a:t>0.254</a:t>
                      </a:r>
                      <a:r>
                        <a:rPr lang="en-GB" sz="1600" baseline="30000">
                          <a:solidFill>
                            <a:srgbClr val="333333"/>
                          </a:solidFill>
                          <a:effectLst/>
                          <a:latin typeface="Times New Roman"/>
                          <a:ea typeface="Times New Roman"/>
                          <a:cs typeface="Times New Roman"/>
                        </a:rPr>
                        <a:t>***</a:t>
                      </a:r>
                      <a:endParaRPr lang="en-US" sz="16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a:solidFill>
                            <a:srgbClr val="333333"/>
                          </a:solidFill>
                          <a:effectLst/>
                          <a:latin typeface="Times New Roman"/>
                          <a:ea typeface="Times New Roman"/>
                          <a:cs typeface="Times New Roman"/>
                        </a:rPr>
                        <a:t>0.254</a:t>
                      </a:r>
                      <a:r>
                        <a:rPr lang="en-GB" sz="1600" baseline="30000">
                          <a:solidFill>
                            <a:srgbClr val="333333"/>
                          </a:solidFill>
                          <a:effectLst/>
                          <a:latin typeface="Times New Roman"/>
                          <a:ea typeface="Times New Roman"/>
                          <a:cs typeface="Times New Roman"/>
                        </a:rPr>
                        <a:t>***</a:t>
                      </a:r>
                      <a:endParaRPr lang="en-US" sz="16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a:solidFill>
                            <a:srgbClr val="333333"/>
                          </a:solidFill>
                          <a:effectLst/>
                          <a:latin typeface="Times New Roman"/>
                          <a:ea typeface="Times New Roman"/>
                          <a:cs typeface="Times New Roman"/>
                        </a:rPr>
                        <a:t>0.253</a:t>
                      </a:r>
                      <a:r>
                        <a:rPr lang="en-GB" sz="1600" baseline="30000">
                          <a:solidFill>
                            <a:srgbClr val="333333"/>
                          </a:solidFill>
                          <a:effectLst/>
                          <a:latin typeface="Times New Roman"/>
                          <a:ea typeface="Times New Roman"/>
                          <a:cs typeface="Times New Roman"/>
                        </a:rPr>
                        <a:t>***</a:t>
                      </a:r>
                      <a:endParaRPr lang="en-US" sz="1600">
                        <a:effectLst/>
                        <a:latin typeface="Calibri"/>
                        <a:ea typeface="Calibri"/>
                        <a:cs typeface="Times New Roman"/>
                      </a:endParaRPr>
                    </a:p>
                  </a:txBody>
                  <a:tcPr marL="0" marR="0" marT="0" marB="0" anchor="ctr">
                    <a:noFill/>
                  </a:tcPr>
                </a:tc>
                <a:tc>
                  <a:txBody>
                    <a:bodyPr/>
                    <a:lstStyle/>
                    <a:p>
                      <a:pPr marL="0" marR="0" algn="ctr">
                        <a:spcBef>
                          <a:spcPts val="0"/>
                        </a:spcBef>
                        <a:spcAft>
                          <a:spcPts val="0"/>
                        </a:spcAft>
                      </a:pPr>
                      <a:r>
                        <a:rPr lang="en-GB" sz="1600" dirty="0">
                          <a:solidFill>
                            <a:srgbClr val="333333"/>
                          </a:solidFill>
                          <a:effectLst/>
                          <a:latin typeface="Times New Roman"/>
                          <a:ea typeface="Times New Roman"/>
                          <a:cs typeface="Times New Roman"/>
                        </a:rPr>
                        <a:t>0.251</a:t>
                      </a:r>
                      <a:r>
                        <a:rPr lang="en-GB" sz="1600" baseline="30000" dirty="0">
                          <a:solidFill>
                            <a:srgbClr val="333333"/>
                          </a:solidFill>
                          <a:effectLst/>
                          <a:latin typeface="Times New Roman"/>
                          <a:ea typeface="Times New Roman"/>
                          <a:cs typeface="Times New Roman"/>
                        </a:rPr>
                        <a:t>***</a:t>
                      </a:r>
                      <a:endParaRPr lang="en-US" sz="1600" dirty="0">
                        <a:effectLst/>
                        <a:latin typeface="Calibri"/>
                        <a:ea typeface="Calibri"/>
                        <a:cs typeface="Times New Roman"/>
                      </a:endParaRPr>
                    </a:p>
                  </a:txBody>
                  <a:tcPr marL="0" marR="0" marT="0" marB="0" anchor="ctr">
                    <a:noFill/>
                  </a:tcPr>
                </a:tc>
              </a:tr>
              <a:tr h="370840">
                <a:tc>
                  <a:txBody>
                    <a:bodyPr/>
                    <a:lstStyle/>
                    <a:p>
                      <a:pPr marL="0" marR="0">
                        <a:spcBef>
                          <a:spcPts val="0"/>
                        </a:spcBef>
                        <a:spcAft>
                          <a:spcPts val="0"/>
                        </a:spcAft>
                      </a:pPr>
                      <a:r>
                        <a:rPr lang="en-GB" sz="1600" dirty="0" smtClean="0">
                          <a:effectLst/>
                        </a:rPr>
                        <a:t> Individual </a:t>
                      </a:r>
                      <a:r>
                        <a:rPr lang="en-GB" sz="1600" dirty="0">
                          <a:effectLst/>
                        </a:rPr>
                        <a:t>values</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dirty="0">
                          <a:effectLst/>
                        </a:rPr>
                        <a:t>-0.020</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dirty="0">
                          <a:effectLst/>
                        </a:rPr>
                        <a:t>-0.020</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dirty="0">
                          <a:effectLst/>
                        </a:rPr>
                        <a:t>-0.020</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dirty="0">
                          <a:effectLst/>
                        </a:rPr>
                        <a:t>-0.020</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r>
              <a:tr h="370840">
                <a:tc>
                  <a:txBody>
                    <a:bodyPr/>
                    <a:lstStyle/>
                    <a:p>
                      <a:pPr marL="0" marR="0">
                        <a:spcBef>
                          <a:spcPts val="0"/>
                        </a:spcBef>
                        <a:spcAft>
                          <a:spcPts val="0"/>
                        </a:spcAft>
                      </a:pPr>
                      <a:r>
                        <a:rPr lang="en-GB" sz="1600" dirty="0" smtClean="0">
                          <a:effectLst/>
                        </a:rPr>
                        <a:t> Country </a:t>
                      </a:r>
                      <a:r>
                        <a:rPr lang="en-GB" sz="1600" dirty="0">
                          <a:effectLst/>
                        </a:rPr>
                        <a:t>values</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dirty="0">
                          <a:effectLst/>
                        </a:rPr>
                        <a:t>-0.146</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a:effectLst/>
                        </a:rPr>
                        <a:t>-0.079</a:t>
                      </a:r>
                      <a:r>
                        <a:rPr lang="en-GB" sz="1600" baseline="30000">
                          <a:effectLst/>
                        </a:rPr>
                        <a:t>**</a:t>
                      </a:r>
                      <a:endParaRPr lang="en-US" sz="160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a:effectLst/>
                        </a:rPr>
                        <a:t>-0.074</a:t>
                      </a:r>
                      <a:r>
                        <a:rPr lang="en-GB" sz="1600" baseline="30000">
                          <a:effectLst/>
                        </a:rPr>
                        <a:t>**</a:t>
                      </a:r>
                      <a:endParaRPr lang="en-US" sz="1600">
                        <a:effectLst/>
                        <a:latin typeface="Calibri"/>
                        <a:ea typeface="Calibri"/>
                        <a:cs typeface="Times New Roman"/>
                      </a:endParaRPr>
                    </a:p>
                  </a:txBody>
                  <a:tcPr marL="0" marR="0" marT="0" marB="0" anchor="ctr">
                    <a:solidFill>
                      <a:srgbClr val="FFFF00"/>
                    </a:solidFill>
                  </a:tcPr>
                </a:tc>
                <a:tc>
                  <a:txBody>
                    <a:bodyPr/>
                    <a:lstStyle/>
                    <a:p>
                      <a:pPr marL="0" marR="0" algn="ctr">
                        <a:spcBef>
                          <a:spcPts val="0"/>
                        </a:spcBef>
                        <a:spcAft>
                          <a:spcPts val="0"/>
                        </a:spcAft>
                      </a:pPr>
                      <a:r>
                        <a:rPr lang="en-GB" sz="1600" dirty="0">
                          <a:effectLst/>
                        </a:rPr>
                        <a:t>-0.071</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r>
              <a:tr h="370840">
                <a:tc>
                  <a:txBody>
                    <a:bodyPr/>
                    <a:lstStyle/>
                    <a:p>
                      <a:pPr marL="0" marR="0">
                        <a:spcBef>
                          <a:spcPts val="0"/>
                        </a:spcBef>
                        <a:spcAft>
                          <a:spcPts val="0"/>
                        </a:spcAft>
                      </a:pPr>
                      <a:r>
                        <a:rPr lang="en-GB" sz="1600" dirty="0" smtClean="0">
                          <a:effectLst/>
                        </a:rPr>
                        <a:t> Middle </a:t>
                      </a:r>
                      <a:r>
                        <a:rPr lang="en-GB" sz="1600" dirty="0" err="1" smtClean="0">
                          <a:effectLst/>
                        </a:rPr>
                        <a:t>Edu</a:t>
                      </a:r>
                      <a:r>
                        <a:rPr lang="en-GB" sz="1600" dirty="0" smtClean="0">
                          <a:effectLst/>
                        </a:rPr>
                        <a:t>*</a:t>
                      </a:r>
                      <a:r>
                        <a:rPr lang="en-GB" sz="1600" dirty="0">
                          <a:effectLst/>
                        </a:rPr>
                        <a:t>Country values</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dirty="0">
                          <a:effectLst/>
                        </a:rPr>
                        <a:t>0.009</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dirty="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High </a:t>
                      </a:r>
                      <a:r>
                        <a:rPr lang="en-GB" sz="1600" dirty="0" err="1" smtClean="0">
                          <a:effectLst/>
                        </a:rPr>
                        <a:t>Edu</a:t>
                      </a:r>
                      <a:r>
                        <a:rPr lang="en-GB" sz="1600" dirty="0" smtClean="0">
                          <a:effectLst/>
                        </a:rPr>
                        <a:t> </a:t>
                      </a:r>
                      <a:r>
                        <a:rPr lang="en-GB" sz="1600" dirty="0">
                          <a:effectLst/>
                        </a:rPr>
                        <a:t>* Country values</a:t>
                      </a:r>
                      <a:endParaRPr lang="en-US" sz="1600" dirty="0">
                        <a:effectLst/>
                        <a:latin typeface="Calibri"/>
                        <a:ea typeface="Calibri"/>
                        <a:cs typeface="Times New Roman"/>
                      </a:endParaRPr>
                    </a:p>
                  </a:txBody>
                  <a:tcPr marL="0" marR="0" marT="0" marB="0" anchor="ctr"/>
                </a:tc>
                <a:tc>
                  <a:txBody>
                    <a:bodyPr/>
                    <a:lstStyle/>
                    <a:p>
                      <a:pPr marL="0" marR="0" algn="ctr">
                        <a:spcBef>
                          <a:spcPts val="0"/>
                        </a:spcBef>
                        <a:spcAft>
                          <a:spcPts val="0"/>
                        </a:spcAft>
                      </a:pPr>
                      <a:r>
                        <a:rPr lang="en-GB" sz="1600" dirty="0">
                          <a:effectLst/>
                        </a:rPr>
                        <a:t>0.084</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Gender </a:t>
                      </a:r>
                      <a:r>
                        <a:rPr lang="en-GB" sz="1600" dirty="0">
                          <a:effectLst/>
                        </a:rPr>
                        <a:t>gap</a:t>
                      </a:r>
                      <a:endParaRPr lang="en-US" sz="1600" dirty="0">
                        <a:effectLst/>
                        <a:latin typeface="Calibri"/>
                        <a:ea typeface="Calibri"/>
                        <a:cs typeface="Times New Roman"/>
                      </a:endParaRPr>
                    </a:p>
                  </a:txBody>
                  <a:tcPr marL="0" marR="0" marT="0" marB="0" anchor="ctr"/>
                </a:tc>
                <a:tc>
                  <a:txBody>
                    <a:bodyPr/>
                    <a:lstStyle/>
                    <a:p>
                      <a:endParaRPr lang="en-US" sz="1600" dirty="0">
                        <a:effectLst/>
                        <a:latin typeface="Calibri"/>
                      </a:endParaRPr>
                    </a:p>
                  </a:txBody>
                  <a:tcPr marL="0" marR="0" marT="0" marB="0" anchor="ctr"/>
                </a:tc>
                <a:tc>
                  <a:txBody>
                    <a:bodyPr/>
                    <a:lstStyle/>
                    <a:p>
                      <a:pPr marL="0" marR="0" algn="ctr">
                        <a:spcBef>
                          <a:spcPts val="0"/>
                        </a:spcBef>
                        <a:spcAft>
                          <a:spcPts val="0"/>
                        </a:spcAft>
                      </a:pPr>
                      <a:r>
                        <a:rPr lang="en-GB" sz="1600" dirty="0">
                          <a:effectLst/>
                        </a:rPr>
                        <a:t>-0.038</a:t>
                      </a:r>
                      <a:endParaRPr lang="en-US" sz="1600" dirty="0">
                        <a:effectLst/>
                        <a:latin typeface="Calibri"/>
                        <a:ea typeface="Calibri"/>
                        <a:cs typeface="Times New Roman"/>
                      </a:endParaRPr>
                    </a:p>
                  </a:txBody>
                  <a:tcPr marL="0" marR="0" marT="0" marB="0" anchor="ctr"/>
                </a:tc>
                <a:tc>
                  <a:txBody>
                    <a:bodyPr/>
                    <a:lstStyle/>
                    <a:p>
                      <a:endParaRPr lang="en-US" sz="1600" dirty="0">
                        <a:effectLst/>
                        <a:latin typeface="Calibri"/>
                      </a:endParaRPr>
                    </a:p>
                  </a:txBody>
                  <a:tcPr marL="0" marR="0" marT="0" marB="0" anchor="ctr"/>
                </a:tc>
                <a:tc>
                  <a:txBody>
                    <a:bodyPr/>
                    <a:lstStyle/>
                    <a:p>
                      <a:endParaRPr lang="en-US" sz="160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Middle </a:t>
                      </a:r>
                      <a:r>
                        <a:rPr lang="en-GB" sz="1600" dirty="0" err="1" smtClean="0">
                          <a:effectLst/>
                        </a:rPr>
                        <a:t>Edu</a:t>
                      </a:r>
                      <a:r>
                        <a:rPr lang="en-GB" sz="1600" dirty="0" smtClean="0">
                          <a:effectLst/>
                        </a:rPr>
                        <a:t>* </a:t>
                      </a:r>
                      <a:r>
                        <a:rPr lang="en-GB" sz="1600" dirty="0">
                          <a:effectLst/>
                        </a:rPr>
                        <a:t>Gender gap</a:t>
                      </a:r>
                      <a:endParaRPr lang="en-US" sz="1600" dirty="0">
                        <a:effectLst/>
                        <a:latin typeface="Calibri"/>
                        <a:ea typeface="Calibri"/>
                        <a:cs typeface="Times New Roman"/>
                      </a:endParaRPr>
                    </a:p>
                  </a:txBody>
                  <a:tcPr marL="0" marR="0" marT="0" marB="0" anchor="ctr"/>
                </a:tc>
                <a:tc>
                  <a:txBody>
                    <a:bodyPr/>
                    <a:lstStyle/>
                    <a:p>
                      <a:endParaRPr lang="en-US" sz="1600" dirty="0">
                        <a:effectLst/>
                        <a:latin typeface="Calibri"/>
                      </a:endParaRPr>
                    </a:p>
                  </a:txBody>
                  <a:tcPr marL="0" marR="0" marT="0" marB="0" anchor="ctr"/>
                </a:tc>
                <a:tc>
                  <a:txBody>
                    <a:bodyPr/>
                    <a:lstStyle/>
                    <a:p>
                      <a:pPr marL="0" marR="0" algn="ctr">
                        <a:spcBef>
                          <a:spcPts val="0"/>
                        </a:spcBef>
                        <a:spcAft>
                          <a:spcPts val="0"/>
                        </a:spcAft>
                      </a:pPr>
                      <a:r>
                        <a:rPr lang="en-GB" sz="1600" dirty="0">
                          <a:effectLst/>
                        </a:rPr>
                        <a:t>0.034</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endParaRPr lang="en-US" sz="1600" dirty="0">
                        <a:effectLst/>
                        <a:latin typeface="Calibri"/>
                      </a:endParaRPr>
                    </a:p>
                  </a:txBody>
                  <a:tcPr marL="0" marR="0" marT="0" marB="0" anchor="ctr"/>
                </a:tc>
                <a:tc>
                  <a:txBody>
                    <a:bodyPr/>
                    <a:lstStyle/>
                    <a:p>
                      <a:endParaRPr lang="en-US" sz="1600" dirty="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High </a:t>
                      </a:r>
                      <a:r>
                        <a:rPr lang="en-GB" sz="1600" dirty="0" err="1" smtClean="0">
                          <a:effectLst/>
                        </a:rPr>
                        <a:t>Edu</a:t>
                      </a:r>
                      <a:r>
                        <a:rPr lang="en-GB" sz="1600" dirty="0" smtClean="0">
                          <a:effectLst/>
                        </a:rPr>
                        <a:t>* </a:t>
                      </a:r>
                      <a:r>
                        <a:rPr lang="en-GB" sz="1600" dirty="0">
                          <a:effectLst/>
                        </a:rPr>
                        <a:t>Gender 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pPr marL="0" marR="0" algn="ctr">
                        <a:spcBef>
                          <a:spcPts val="0"/>
                        </a:spcBef>
                        <a:spcAft>
                          <a:spcPts val="0"/>
                        </a:spcAft>
                      </a:pPr>
                      <a:r>
                        <a:rPr lang="en-GB" sz="1600" dirty="0">
                          <a:effectLst/>
                        </a:rPr>
                        <a:t>0.059</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endParaRPr lang="en-US" sz="1600" dirty="0">
                        <a:effectLst/>
                        <a:latin typeface="Calibri"/>
                      </a:endParaRPr>
                    </a:p>
                  </a:txBody>
                  <a:tcPr marL="0" marR="0" marT="0" marB="0" anchor="ctr"/>
                </a:tc>
                <a:tc>
                  <a:txBody>
                    <a:bodyPr/>
                    <a:lstStyle/>
                    <a:p>
                      <a:endParaRPr lang="en-US" sz="160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Educational </a:t>
                      </a:r>
                      <a:r>
                        <a:rPr lang="en-GB" sz="1600" dirty="0">
                          <a:effectLst/>
                        </a:rPr>
                        <a:t>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dirty="0">
                        <a:effectLst/>
                        <a:latin typeface="Calibri"/>
                      </a:endParaRPr>
                    </a:p>
                  </a:txBody>
                  <a:tcPr marL="0" marR="0" marT="0" marB="0" anchor="ctr"/>
                </a:tc>
                <a:tc>
                  <a:txBody>
                    <a:bodyPr/>
                    <a:lstStyle/>
                    <a:p>
                      <a:pPr marL="0" marR="0" algn="ctr">
                        <a:spcBef>
                          <a:spcPts val="0"/>
                        </a:spcBef>
                        <a:spcAft>
                          <a:spcPts val="0"/>
                        </a:spcAft>
                      </a:pPr>
                      <a:r>
                        <a:rPr lang="en-GB" sz="1600" dirty="0">
                          <a:effectLst/>
                        </a:rPr>
                        <a:t>-0.010</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Middle </a:t>
                      </a:r>
                      <a:r>
                        <a:rPr lang="en-GB" sz="1600" dirty="0" err="1" smtClean="0">
                          <a:effectLst/>
                        </a:rPr>
                        <a:t>Edu</a:t>
                      </a:r>
                      <a:r>
                        <a:rPr lang="en-GB" sz="1600" dirty="0" smtClean="0">
                          <a:effectLst/>
                        </a:rPr>
                        <a:t>* </a:t>
                      </a:r>
                      <a:r>
                        <a:rPr lang="en-GB" sz="1600" dirty="0">
                          <a:effectLst/>
                        </a:rPr>
                        <a:t>Educational 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pPr marL="0" marR="0" algn="ctr">
                        <a:spcBef>
                          <a:spcPts val="0"/>
                        </a:spcBef>
                        <a:spcAft>
                          <a:spcPts val="0"/>
                        </a:spcAft>
                      </a:pPr>
                      <a:r>
                        <a:rPr lang="en-GB" sz="1600" dirty="0">
                          <a:effectLst/>
                        </a:rPr>
                        <a:t>0.032</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c>
                  <a:txBody>
                    <a:bodyPr/>
                    <a:lstStyle/>
                    <a:p>
                      <a:endParaRPr lang="en-US" sz="160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High </a:t>
                      </a:r>
                      <a:r>
                        <a:rPr lang="en-GB" sz="1600" dirty="0" err="1" smtClean="0">
                          <a:effectLst/>
                        </a:rPr>
                        <a:t>Edu</a:t>
                      </a:r>
                      <a:r>
                        <a:rPr lang="en-GB" sz="1600" dirty="0" smtClean="0">
                          <a:effectLst/>
                        </a:rPr>
                        <a:t>* </a:t>
                      </a:r>
                      <a:r>
                        <a:rPr lang="en-GB" sz="1600" dirty="0">
                          <a:effectLst/>
                        </a:rPr>
                        <a:t>Educational 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pPr marL="0" marR="0" algn="ctr">
                        <a:spcBef>
                          <a:spcPts val="0"/>
                        </a:spcBef>
                        <a:spcAft>
                          <a:spcPts val="0"/>
                        </a:spcAft>
                      </a:pPr>
                      <a:r>
                        <a:rPr lang="en-GB" sz="1600" dirty="0">
                          <a:effectLst/>
                        </a:rPr>
                        <a:t>0.001</a:t>
                      </a:r>
                      <a:endParaRPr lang="en-US" sz="1600" dirty="0">
                        <a:effectLst/>
                        <a:latin typeface="Calibri"/>
                        <a:ea typeface="Calibri"/>
                        <a:cs typeface="Times New Roman"/>
                      </a:endParaRPr>
                    </a:p>
                  </a:txBody>
                  <a:tcPr marL="0" marR="0" marT="0" marB="0" anchor="ctr"/>
                </a:tc>
                <a:tc>
                  <a:txBody>
                    <a:bodyPr/>
                    <a:lstStyle/>
                    <a:p>
                      <a:endParaRPr lang="en-US" sz="1600" dirty="0">
                        <a:effectLst/>
                        <a:latin typeface="Calibri"/>
                      </a:endParaRPr>
                    </a:p>
                  </a:txBody>
                  <a:tcPr marL="0" marR="0" marT="0" marB="0" anchor="ctr"/>
                </a:tc>
              </a:tr>
              <a:tr h="370840">
                <a:tc>
                  <a:txBody>
                    <a:bodyPr/>
                    <a:lstStyle/>
                    <a:p>
                      <a:pPr marL="0" marR="0">
                        <a:spcBef>
                          <a:spcPts val="0"/>
                        </a:spcBef>
                        <a:spcAft>
                          <a:spcPts val="0"/>
                        </a:spcAft>
                      </a:pPr>
                      <a:r>
                        <a:rPr lang="en-GB" sz="1600" dirty="0" smtClean="0">
                          <a:effectLst/>
                        </a:rPr>
                        <a:t> Age </a:t>
                      </a:r>
                      <a:r>
                        <a:rPr lang="en-GB" sz="1600" dirty="0">
                          <a:effectLst/>
                        </a:rPr>
                        <a:t>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dirty="0">
                        <a:effectLst/>
                        <a:latin typeface="Calibri"/>
                      </a:endParaRPr>
                    </a:p>
                  </a:txBody>
                  <a:tcPr marL="0" marR="0" marT="0" marB="0" anchor="ctr"/>
                </a:tc>
                <a:tc>
                  <a:txBody>
                    <a:bodyPr/>
                    <a:lstStyle/>
                    <a:p>
                      <a:pPr marL="0" marR="0" algn="ctr">
                        <a:spcBef>
                          <a:spcPts val="0"/>
                        </a:spcBef>
                        <a:spcAft>
                          <a:spcPts val="0"/>
                        </a:spcAft>
                      </a:pPr>
                      <a:r>
                        <a:rPr lang="en-GB" sz="1600" dirty="0">
                          <a:effectLst/>
                        </a:rPr>
                        <a:t>-0.018</a:t>
                      </a:r>
                      <a:endParaRPr lang="en-US" sz="1600" dirty="0">
                        <a:effectLst/>
                        <a:latin typeface="Calibri"/>
                        <a:ea typeface="Calibri"/>
                        <a:cs typeface="Times New Roman"/>
                      </a:endParaRPr>
                    </a:p>
                  </a:txBody>
                  <a:tcPr marL="0" marR="0" marT="0" marB="0" anchor="ctr"/>
                </a:tc>
              </a:tr>
              <a:tr h="370840">
                <a:tc>
                  <a:txBody>
                    <a:bodyPr/>
                    <a:lstStyle/>
                    <a:p>
                      <a:pPr marL="0" marR="0">
                        <a:spcBef>
                          <a:spcPts val="0"/>
                        </a:spcBef>
                        <a:spcAft>
                          <a:spcPts val="0"/>
                        </a:spcAft>
                      </a:pPr>
                      <a:r>
                        <a:rPr lang="en-GB" sz="1600" dirty="0" smtClean="0">
                          <a:effectLst/>
                        </a:rPr>
                        <a:t> Middle </a:t>
                      </a:r>
                      <a:r>
                        <a:rPr lang="en-GB" sz="1600" dirty="0" err="1" smtClean="0">
                          <a:effectLst/>
                        </a:rPr>
                        <a:t>Edu</a:t>
                      </a:r>
                      <a:r>
                        <a:rPr lang="en-GB" sz="1600" dirty="0" smtClean="0">
                          <a:effectLst/>
                        </a:rPr>
                        <a:t>* </a:t>
                      </a:r>
                      <a:r>
                        <a:rPr lang="en-GB" sz="1600" dirty="0">
                          <a:effectLst/>
                        </a:rPr>
                        <a:t>Age gap</a:t>
                      </a:r>
                      <a:endParaRPr lang="en-US" sz="1600" dirty="0">
                        <a:effectLst/>
                        <a:latin typeface="Calibri"/>
                        <a:ea typeface="Calibri"/>
                        <a:cs typeface="Times New Roman"/>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endParaRPr lang="en-US" sz="1600">
                        <a:effectLst/>
                        <a:latin typeface="Calibri"/>
                      </a:endParaRPr>
                    </a:p>
                  </a:txBody>
                  <a:tcPr marL="0" marR="0" marT="0" marB="0" anchor="ctr"/>
                </a:tc>
                <a:tc>
                  <a:txBody>
                    <a:bodyPr/>
                    <a:lstStyle/>
                    <a:p>
                      <a:pPr marL="0" marR="0" algn="ctr">
                        <a:spcBef>
                          <a:spcPts val="0"/>
                        </a:spcBef>
                        <a:spcAft>
                          <a:spcPts val="0"/>
                        </a:spcAft>
                      </a:pPr>
                      <a:r>
                        <a:rPr lang="en-GB" sz="1600" dirty="0">
                          <a:effectLst/>
                        </a:rPr>
                        <a:t>0.041</a:t>
                      </a:r>
                      <a:r>
                        <a:rPr lang="en-GB" sz="1600" baseline="30000" dirty="0">
                          <a:effectLst/>
                        </a:rPr>
                        <a:t>**</a:t>
                      </a:r>
                      <a:endParaRPr lang="en-US" sz="1600" dirty="0">
                        <a:effectLst/>
                        <a:latin typeface="Calibri"/>
                        <a:ea typeface="Calibri"/>
                        <a:cs typeface="Times New Roman"/>
                      </a:endParaRPr>
                    </a:p>
                  </a:txBody>
                  <a:tcPr marL="0" marR="0" marT="0" marB="0" anchor="ctr">
                    <a:solidFill>
                      <a:srgbClr val="FFFF00"/>
                    </a:solidFill>
                  </a:tcPr>
                </a:tc>
              </a:tr>
              <a:tr h="370840">
                <a:tc>
                  <a:txBody>
                    <a:bodyPr/>
                    <a:lstStyle/>
                    <a:p>
                      <a:pPr marL="0" marR="0">
                        <a:spcBef>
                          <a:spcPts val="0"/>
                        </a:spcBef>
                        <a:spcAft>
                          <a:spcPts val="0"/>
                        </a:spcAft>
                      </a:pPr>
                      <a:r>
                        <a:rPr lang="en-GB" sz="1600" dirty="0" smtClean="0">
                          <a:effectLst/>
                        </a:rPr>
                        <a:t> High </a:t>
                      </a:r>
                      <a:r>
                        <a:rPr lang="en-GB" sz="1600" dirty="0" err="1" smtClean="0">
                          <a:effectLst/>
                        </a:rPr>
                        <a:t>Edu</a:t>
                      </a:r>
                      <a:r>
                        <a:rPr lang="en-GB" sz="1600" dirty="0" smtClean="0">
                          <a:effectLst/>
                        </a:rPr>
                        <a:t>* </a:t>
                      </a:r>
                      <a:r>
                        <a:rPr lang="en-GB" sz="1600" dirty="0">
                          <a:effectLst/>
                        </a:rPr>
                        <a:t>Age gap</a:t>
                      </a:r>
                      <a:endParaRPr lang="en-US" sz="1600" dirty="0">
                        <a:effectLst/>
                        <a:latin typeface="Calibri"/>
                        <a:ea typeface="Calibri"/>
                        <a:cs typeface="Times New Roman"/>
                      </a:endParaRPr>
                    </a:p>
                  </a:txBody>
                  <a:tcPr marL="0" marR="0" marT="0" marB="0" anchor="ctr"/>
                </a:tc>
                <a:tc>
                  <a:txBody>
                    <a:bodyPr/>
                    <a:lstStyle/>
                    <a:p>
                      <a:endParaRPr lang="en-US" sz="1400">
                        <a:effectLst/>
                        <a:latin typeface="Calibri"/>
                      </a:endParaRPr>
                    </a:p>
                  </a:txBody>
                  <a:tcPr marL="0" marR="0" marT="0" marB="0" anchor="ctr"/>
                </a:tc>
                <a:tc>
                  <a:txBody>
                    <a:bodyPr/>
                    <a:lstStyle/>
                    <a:p>
                      <a:endParaRPr lang="en-US" sz="1400">
                        <a:effectLst/>
                        <a:latin typeface="Calibri"/>
                      </a:endParaRPr>
                    </a:p>
                  </a:txBody>
                  <a:tcPr marL="0" marR="0" marT="0" marB="0" anchor="ctr"/>
                </a:tc>
                <a:tc>
                  <a:txBody>
                    <a:bodyPr/>
                    <a:lstStyle/>
                    <a:p>
                      <a:endParaRPr lang="en-US" sz="1400">
                        <a:effectLst/>
                        <a:latin typeface="Calibri"/>
                      </a:endParaRPr>
                    </a:p>
                  </a:txBody>
                  <a:tcPr marL="0" marR="0" marT="0" marB="0" anchor="ctr"/>
                </a:tc>
                <a:tc>
                  <a:txBody>
                    <a:bodyPr/>
                    <a:lstStyle/>
                    <a:p>
                      <a:pPr marL="0" marR="0" algn="ctr">
                        <a:spcBef>
                          <a:spcPts val="0"/>
                        </a:spcBef>
                        <a:spcAft>
                          <a:spcPts val="0"/>
                        </a:spcAft>
                      </a:pPr>
                      <a:r>
                        <a:rPr lang="en-GB" sz="1400" dirty="0">
                          <a:effectLst/>
                        </a:rPr>
                        <a:t>0.019</a:t>
                      </a:r>
                      <a:endParaRPr lang="en-US" sz="1400" dirty="0">
                        <a:effectLst/>
                        <a:latin typeface="Calibri"/>
                        <a:ea typeface="Calibri"/>
                        <a:cs typeface="Times New Roman"/>
                      </a:endParaRPr>
                    </a:p>
                  </a:txBody>
                  <a:tcPr marL="0" marR="0" marT="0" marB="0" anchor="ctr"/>
                </a:tc>
              </a:tr>
            </a:tbl>
          </a:graphicData>
        </a:graphic>
      </p:graphicFrame>
    </p:spTree>
    <p:extLst>
      <p:ext uri="{BB962C8B-B14F-4D97-AF65-F5344CB8AC3E}">
        <p14:creationId xmlns:p14="http://schemas.microsoft.com/office/powerpoint/2010/main" val="2896654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findings</a:t>
            </a:r>
            <a:endParaRPr lang="en-US" dirty="0"/>
          </a:p>
        </p:txBody>
      </p:sp>
      <p:sp>
        <p:nvSpPr>
          <p:cNvPr id="3" name="Content Placeholder 2"/>
          <p:cNvSpPr>
            <a:spLocks noGrp="1"/>
          </p:cNvSpPr>
          <p:nvPr>
            <p:ph idx="1"/>
          </p:nvPr>
        </p:nvSpPr>
        <p:spPr/>
        <p:txBody>
          <a:bodyPr>
            <a:normAutofit fontScale="92500"/>
          </a:bodyPr>
          <a:lstStyle/>
          <a:p>
            <a:r>
              <a:rPr lang="en-US" dirty="0" smtClean="0"/>
              <a:t>Individual values matter in addition to education, suggesting that education matters both because it raises wages, and its effects on “emancipation”</a:t>
            </a:r>
          </a:p>
          <a:p>
            <a:r>
              <a:rPr lang="en-US" dirty="0" smtClean="0"/>
              <a:t>Country variability in values* education also matters, suggesting that education also increases women’s bargaining  </a:t>
            </a:r>
          </a:p>
          <a:p>
            <a:r>
              <a:rPr lang="en-US" smtClean="0"/>
              <a:t>Thus education </a:t>
            </a:r>
            <a:r>
              <a:rPr lang="en-US" dirty="0" smtClean="0"/>
              <a:t>policies can have a great influence</a:t>
            </a:r>
            <a:r>
              <a:rPr lang="en-US" dirty="0"/>
              <a:t> </a:t>
            </a:r>
            <a:r>
              <a:rPr lang="en-US" dirty="0" smtClean="0"/>
              <a:t>in beating </a:t>
            </a:r>
            <a:r>
              <a:rPr lang="en-US" dirty="0"/>
              <a:t>local “culture</a:t>
            </a:r>
            <a:r>
              <a:rPr lang="en-US" smtClean="0"/>
              <a:t>” through </a:t>
            </a:r>
            <a:r>
              <a:rPr lang="en-US" dirty="0" smtClean="0"/>
              <a:t>triple effect of wages, emancipation, and bargaining</a:t>
            </a:r>
          </a:p>
        </p:txBody>
      </p:sp>
    </p:spTree>
    <p:extLst>
      <p:ext uri="{BB962C8B-B14F-4D97-AF65-F5344CB8AC3E}">
        <p14:creationId xmlns:p14="http://schemas.microsoft.com/office/powerpoint/2010/main" val="807995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explains FLFP variations?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Global/country literature:</a:t>
            </a:r>
          </a:p>
          <a:p>
            <a:pPr lvl="1"/>
            <a:r>
              <a:rPr lang="en-US" dirty="0" smtClean="0"/>
              <a:t>Small variations through time/large variations through regions</a:t>
            </a:r>
          </a:p>
          <a:p>
            <a:pPr lvl="1"/>
            <a:r>
              <a:rPr lang="en-US" dirty="0" smtClean="0"/>
              <a:t>Through time/development: a U curve, high FLFP for poor and rich countries</a:t>
            </a:r>
          </a:p>
          <a:p>
            <a:pPr lvl="1"/>
            <a:r>
              <a:rPr lang="en-US" dirty="0" smtClean="0"/>
              <a:t>FLFP Rises with education.</a:t>
            </a:r>
          </a:p>
          <a:p>
            <a:r>
              <a:rPr lang="en-US" dirty="0" smtClean="0"/>
              <a:t>But</a:t>
            </a:r>
          </a:p>
          <a:p>
            <a:pPr lvl="1"/>
            <a:r>
              <a:rPr lang="en-US" dirty="0" smtClean="0"/>
              <a:t>What explains regional variation? If it is culture, how to measure it, and how does it play out in terms of country norms, personal variations, within household differences? </a:t>
            </a:r>
          </a:p>
          <a:p>
            <a:pPr lvl="1"/>
            <a:r>
              <a:rPr lang="en-US" dirty="0" smtClean="0"/>
              <a:t>In which ways does education matter? Impact on wages, values, or women bargaining power?</a:t>
            </a:r>
          </a:p>
        </p:txBody>
      </p:sp>
    </p:spTree>
    <p:extLst>
      <p:ext uri="{BB962C8B-B14F-4D97-AF65-F5344CB8AC3E}">
        <p14:creationId xmlns:p14="http://schemas.microsoft.com/office/powerpoint/2010/main" val="2602017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micro/macro multi-level regression analysis </a:t>
            </a:r>
          </a:p>
          <a:p>
            <a:r>
              <a:rPr lang="en-US" dirty="0"/>
              <a:t>C</a:t>
            </a:r>
            <a:r>
              <a:rPr lang="en-US" dirty="0" smtClean="0"/>
              <a:t>ross-sectional, not time series</a:t>
            </a:r>
          </a:p>
          <a:p>
            <a:r>
              <a:rPr lang="en-US" dirty="0" smtClean="0"/>
              <a:t>We measure </a:t>
            </a:r>
            <a:r>
              <a:rPr lang="en-US" u="sng" dirty="0" smtClean="0"/>
              <a:t>patriarchal culture</a:t>
            </a:r>
            <a:r>
              <a:rPr lang="en-US" dirty="0" smtClean="0"/>
              <a:t> from opinion polls</a:t>
            </a:r>
          </a:p>
          <a:p>
            <a:r>
              <a:rPr lang="en-US" dirty="0" smtClean="0"/>
              <a:t>We use World Value Survey – individual data on LFP and culture for about 80 countries around the world (but no usable data on incomes)</a:t>
            </a:r>
          </a:p>
          <a:p>
            <a:pPr marL="0" indent="0">
              <a:buNone/>
            </a:pPr>
            <a:endParaRPr lang="en-US" dirty="0" smtClean="0"/>
          </a:p>
          <a:p>
            <a:pPr marL="514350" indent="-514350">
              <a:buFont typeface="+mj-lt"/>
              <a:buAutoNum type="arabicPeriod"/>
            </a:pPr>
            <a:r>
              <a:rPr lang="en-US" dirty="0" smtClean="0"/>
              <a:t>Replicate base model (education, regions)</a:t>
            </a:r>
          </a:p>
          <a:p>
            <a:pPr marL="514350" indent="-514350">
              <a:buFont typeface="+mj-lt"/>
              <a:buAutoNum type="arabicPeriod"/>
            </a:pPr>
            <a:r>
              <a:rPr lang="en-US" dirty="0" smtClean="0"/>
              <a:t>Patriarchal values</a:t>
            </a:r>
          </a:p>
          <a:p>
            <a:pPr marL="514350" indent="-514350">
              <a:buFont typeface="+mj-lt"/>
              <a:buAutoNum type="arabicPeriod"/>
            </a:pPr>
            <a:r>
              <a:rPr lang="en-US" dirty="0" smtClean="0"/>
              <a:t>Effect of individual and country patriarchal values on FLFP</a:t>
            </a:r>
          </a:p>
          <a:p>
            <a:pPr marL="514350" indent="-514350">
              <a:buFont typeface="+mj-lt"/>
              <a:buAutoNum type="arabicPeriod"/>
            </a:pPr>
            <a:r>
              <a:rPr lang="en-US" dirty="0" smtClean="0"/>
              <a:t>Effect of P-values variability</a:t>
            </a:r>
          </a:p>
          <a:p>
            <a:endParaRPr lang="en-US" dirty="0"/>
          </a:p>
        </p:txBody>
      </p:sp>
    </p:spTree>
    <p:extLst>
      <p:ext uri="{BB962C8B-B14F-4D97-AF65-F5344CB8AC3E}">
        <p14:creationId xmlns:p14="http://schemas.microsoft.com/office/powerpoint/2010/main" val="45802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FLFP: </a:t>
            </a:r>
            <a:br>
              <a:rPr lang="en-US" dirty="0" smtClean="0"/>
            </a:br>
            <a:endParaRPr lang="en-US" sz="2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6198" b="-16198"/>
          <a:stretch>
            <a:fillRect/>
          </a:stretch>
        </p:blipFill>
        <p:spPr>
          <a:xfrm>
            <a:off x="457200" y="2206622"/>
            <a:ext cx="8229600" cy="4525963"/>
          </a:xfrm>
          <a:prstGeom prst="rect">
            <a:avLst/>
          </a:prstGeom>
        </p:spPr>
      </p:pic>
      <p:sp>
        <p:nvSpPr>
          <p:cNvPr id="3" name="TextBox 2"/>
          <p:cNvSpPr txBox="1"/>
          <p:nvPr/>
        </p:nvSpPr>
        <p:spPr>
          <a:xfrm>
            <a:off x="457200" y="1281495"/>
            <a:ext cx="8229600" cy="1323439"/>
          </a:xfrm>
          <a:prstGeom prst="rect">
            <a:avLst/>
          </a:prstGeom>
          <a:noFill/>
        </p:spPr>
        <p:txBody>
          <a:bodyPr wrap="square" rtlCol="0">
            <a:spAutoFit/>
          </a:bodyPr>
          <a:lstStyle/>
          <a:p>
            <a:pPr marL="285750" indent="-285750">
              <a:buFont typeface="Arial"/>
              <a:buChar char="•"/>
            </a:pPr>
            <a:r>
              <a:rPr lang="en-US" sz="2000" dirty="0" smtClean="0"/>
              <a:t>Comparing data from ILO</a:t>
            </a:r>
            <a:r>
              <a:rPr lang="en-US" sz="2000" dirty="0"/>
              <a:t>, WVS, and </a:t>
            </a:r>
            <a:r>
              <a:rPr lang="en-US" sz="2000" dirty="0" smtClean="0"/>
              <a:t>Gallup</a:t>
            </a:r>
          </a:p>
          <a:p>
            <a:pPr marL="285750" indent="-285750">
              <a:buFont typeface="Arial"/>
              <a:buChar char="•"/>
            </a:pPr>
            <a:r>
              <a:rPr lang="en-US" sz="2000" dirty="0"/>
              <a:t>L</a:t>
            </a:r>
            <a:r>
              <a:rPr lang="en-US" sz="2000" dirty="0" smtClean="0"/>
              <a:t>arge </a:t>
            </a:r>
            <a:r>
              <a:rPr lang="en-US" sz="2000" dirty="0"/>
              <a:t>regional variation that cannot be explained by economic considerations</a:t>
            </a:r>
            <a:br>
              <a:rPr lang="en-US" sz="2000" dirty="0"/>
            </a:br>
            <a:endParaRPr lang="en-US" sz="2000" dirty="0"/>
          </a:p>
        </p:txBody>
      </p:sp>
    </p:spTree>
    <p:extLst>
      <p:ext uri="{BB962C8B-B14F-4D97-AF65-F5344CB8AC3E}">
        <p14:creationId xmlns:p14="http://schemas.microsoft.com/office/powerpoint/2010/main" val="452277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4" y="169333"/>
            <a:ext cx="8229600" cy="1642533"/>
          </a:xfrm>
        </p:spPr>
        <p:txBody>
          <a:bodyPr>
            <a:normAutofit fontScale="90000"/>
          </a:bodyPr>
          <a:lstStyle/>
          <a:p>
            <a:r>
              <a:rPr lang="en-US" dirty="0" smtClean="0"/>
              <a:t>FLFP rises with education </a:t>
            </a:r>
            <a:br>
              <a:rPr lang="en-US" dirty="0" smtClean="0"/>
            </a:br>
            <a:r>
              <a:rPr lang="en-US" sz="3600" dirty="0" smtClean="0"/>
              <a:t>regional variation remains, but falls, at higher levels of education</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6198" b="-16198"/>
          <a:stretch>
            <a:fillRect/>
          </a:stretch>
        </p:blipFill>
        <p:spPr>
          <a:xfrm>
            <a:off x="440267" y="1600200"/>
            <a:ext cx="7780122" cy="4525963"/>
          </a:xfrm>
          <a:prstGeom prst="rect">
            <a:avLst/>
          </a:prstGeom>
        </p:spPr>
      </p:pic>
    </p:spTree>
    <p:extLst>
      <p:ext uri="{BB962C8B-B14F-4D97-AF65-F5344CB8AC3E}">
        <p14:creationId xmlns:p14="http://schemas.microsoft.com/office/powerpoint/2010/main" val="1586854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GDP/capita effect</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44600"/>
            <a:ext cx="9170889" cy="5194300"/>
          </a:xfrm>
        </p:spPr>
      </p:pic>
    </p:spTree>
    <p:extLst>
      <p:ext uri="{BB962C8B-B14F-4D97-AF65-F5344CB8AC3E}">
        <p14:creationId xmlns:p14="http://schemas.microsoft.com/office/powerpoint/2010/main" val="419982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multi-level modeling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Basic relation is between FLFP and education</a:t>
            </a:r>
          </a:p>
          <a:p>
            <a:r>
              <a:rPr lang="en-US" dirty="0" smtClean="0"/>
              <a:t>We are interested in explaining cross country, and within country variation </a:t>
            </a:r>
          </a:p>
          <a:p>
            <a:r>
              <a:rPr lang="en-US" dirty="0" smtClean="0"/>
              <a:t>Likely presence of </a:t>
            </a:r>
            <a:r>
              <a:rPr lang="en-US" dirty="0" err="1" smtClean="0"/>
              <a:t>heteroscedasticity</a:t>
            </a:r>
            <a:r>
              <a:rPr lang="en-US" dirty="0" smtClean="0"/>
              <a:t> suggests that we need to “model variance “</a:t>
            </a:r>
          </a:p>
          <a:p>
            <a:r>
              <a:rPr lang="en-US" dirty="0" smtClean="0"/>
              <a:t>Basic model(s)</a:t>
            </a:r>
          </a:p>
          <a:p>
            <a:pPr lvl="1"/>
            <a:r>
              <a:rPr lang="en-US" dirty="0" smtClean="0"/>
              <a:t>We use a linear ML probability model</a:t>
            </a:r>
          </a:p>
          <a:p>
            <a:pPr lvl="1"/>
            <a:r>
              <a:rPr lang="en-US" dirty="0" smtClean="0"/>
              <a:t>Intercept depends on:</a:t>
            </a:r>
          </a:p>
          <a:p>
            <a:pPr lvl="2"/>
            <a:r>
              <a:rPr lang="en-US" dirty="0"/>
              <a:t>GDP capita and its square</a:t>
            </a:r>
          </a:p>
          <a:p>
            <a:pPr lvl="2"/>
            <a:r>
              <a:rPr lang="en-US" dirty="0"/>
              <a:t>Regional </a:t>
            </a:r>
            <a:r>
              <a:rPr lang="en-US" dirty="0" smtClean="0"/>
              <a:t>controls</a:t>
            </a:r>
          </a:p>
          <a:p>
            <a:pPr lvl="2"/>
            <a:r>
              <a:rPr lang="en-US" dirty="0"/>
              <a:t>individual </a:t>
            </a:r>
            <a:r>
              <a:rPr lang="en-US" dirty="0" smtClean="0"/>
              <a:t>characteristics</a:t>
            </a:r>
            <a:endParaRPr lang="en-US" dirty="0"/>
          </a:p>
          <a:p>
            <a:pPr lvl="1"/>
            <a:r>
              <a:rPr lang="en-US" dirty="0" smtClean="0"/>
              <a:t>Education slope </a:t>
            </a:r>
          </a:p>
          <a:p>
            <a:pPr lvl="2"/>
            <a:r>
              <a:rPr lang="en-US" dirty="0" smtClean="0"/>
              <a:t>First as one fixed slope for all countries</a:t>
            </a:r>
          </a:p>
          <a:p>
            <a:pPr lvl="2"/>
            <a:r>
              <a:rPr lang="en-US" dirty="0" smtClean="0"/>
              <a:t>Second as “random effect”, where one slope is fitted by country, and MLM then computes an average</a:t>
            </a:r>
          </a:p>
        </p:txBody>
      </p:sp>
    </p:spTree>
    <p:extLst>
      <p:ext uri="{BB962C8B-B14F-4D97-AF65-F5344CB8AC3E}">
        <p14:creationId xmlns:p14="http://schemas.microsoft.com/office/powerpoint/2010/main" val="332241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variables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5925404"/>
              </p:ext>
            </p:extLst>
          </p:nvPr>
        </p:nvGraphicFramePr>
        <p:xfrm>
          <a:off x="457200" y="1600200"/>
          <a:ext cx="8229600" cy="48209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spcBef>
                          <a:spcPts val="0"/>
                        </a:spcBef>
                        <a:spcAft>
                          <a:spcPts val="0"/>
                        </a:spcAft>
                      </a:pPr>
                      <a:r>
                        <a:rPr lang="en-GB" sz="1800" b="0" dirty="0">
                          <a:solidFill>
                            <a:srgbClr val="333333"/>
                          </a:solidFill>
                          <a:effectLst/>
                          <a:latin typeface="Times New Roman"/>
                          <a:ea typeface="Times New Roman"/>
                          <a:cs typeface="Times New Roman"/>
                        </a:rPr>
                        <a:t>Middle education (low - ref)</a:t>
                      </a:r>
                      <a:endParaRPr lang="en-US" sz="1800" b="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b="0" dirty="0">
                          <a:solidFill>
                            <a:srgbClr val="333333"/>
                          </a:solidFill>
                          <a:effectLst/>
                          <a:latin typeface="Times New Roman"/>
                          <a:ea typeface="Times New Roman"/>
                          <a:cs typeface="Times New Roman"/>
                        </a:rPr>
                        <a:t>Religious faith</a:t>
                      </a:r>
                      <a:endParaRPr lang="en-US" sz="1800" b="0" dirty="0">
                        <a:effectLst/>
                        <a:latin typeface="Calibri"/>
                        <a:ea typeface="Calibri"/>
                        <a:cs typeface="Times New Roman"/>
                      </a:endParaRPr>
                    </a:p>
                  </a:txBody>
                  <a:tcPr marL="0" marR="0" marT="0" marB="0" anchor="ctr">
                    <a:solidFill>
                      <a:srgbClr val="CCFFCC"/>
                    </a:solidFill>
                  </a:tcPr>
                </a:tc>
                <a:tc>
                  <a:txBody>
                    <a:bodyPr/>
                    <a:lstStyle/>
                    <a:p>
                      <a:r>
                        <a:rPr lang="en-US" b="0" dirty="0" smtClean="0">
                          <a:solidFill>
                            <a:srgbClr val="000000"/>
                          </a:solidFill>
                        </a:rPr>
                        <a:t>Log</a:t>
                      </a:r>
                      <a:r>
                        <a:rPr lang="en-US" b="0" baseline="0" dirty="0" smtClean="0">
                          <a:solidFill>
                            <a:srgbClr val="000000"/>
                          </a:solidFill>
                        </a:rPr>
                        <a:t> GDP, squared, cubed</a:t>
                      </a:r>
                      <a:endParaRPr lang="en-US" b="0" dirty="0">
                        <a:solidFill>
                          <a:srgbClr val="000000"/>
                        </a:solidFill>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High education</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err="1">
                          <a:solidFill>
                            <a:srgbClr val="333333"/>
                          </a:solidFill>
                          <a:effectLst/>
                          <a:latin typeface="Times New Roman"/>
                          <a:ea typeface="Times New Roman"/>
                          <a:cs typeface="Times New Roman"/>
                        </a:rPr>
                        <a:t>Denom</a:t>
                      </a:r>
                      <a:r>
                        <a:rPr lang="en-GB" sz="1800" dirty="0">
                          <a:solidFill>
                            <a:srgbClr val="333333"/>
                          </a:solidFill>
                          <a:effectLst/>
                          <a:latin typeface="Times New Roman"/>
                          <a:ea typeface="Times New Roman"/>
                          <a:cs typeface="Times New Roman"/>
                        </a:rPr>
                        <a:t>: None (Christ - ref)</a:t>
                      </a:r>
                      <a:endParaRPr lang="en-US" sz="180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b="0" dirty="0">
                          <a:solidFill>
                            <a:srgbClr val="333333"/>
                          </a:solidFill>
                          <a:effectLst/>
                          <a:latin typeface="Times New Roman"/>
                          <a:ea typeface="Times New Roman"/>
                          <a:cs typeface="Times New Roman"/>
                        </a:rPr>
                        <a:t>Latin America</a:t>
                      </a:r>
                      <a:endParaRPr lang="en-US" sz="1800" b="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Married (single - ref)</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Other</a:t>
                      </a:r>
                      <a:endParaRPr lang="en-US" sz="180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err="1">
                          <a:solidFill>
                            <a:srgbClr val="333333"/>
                          </a:solidFill>
                          <a:effectLst/>
                          <a:latin typeface="Times New Roman"/>
                          <a:ea typeface="Times New Roman"/>
                          <a:cs typeface="Times New Roman"/>
                        </a:rPr>
                        <a:t>Centr</a:t>
                      </a:r>
                      <a:r>
                        <a:rPr lang="en-GB" sz="1800" dirty="0">
                          <a:solidFill>
                            <a:srgbClr val="333333"/>
                          </a:solidFill>
                          <a:effectLst/>
                          <a:latin typeface="Times New Roman"/>
                          <a:ea typeface="Times New Roman"/>
                          <a:cs typeface="Times New Roman"/>
                        </a:rPr>
                        <a:t>/South/Western Asia</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Divorced/Widowed</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Muslim</a:t>
                      </a:r>
                      <a:endParaRPr lang="en-US" sz="180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Sub-Saharan Africa</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1 child (0 - ref)</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endParaRPr lang="en-US" sz="1800" dirty="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Eastern Asia</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2-3 children</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endParaRPr lang="en-US" sz="1800" dirty="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South/Eastern Europe</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4 and more</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endParaRPr lang="en-US" sz="1800" dirty="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MENA</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Age &lt;25 (&gt;65 - ref)</a:t>
                      </a:r>
                      <a:endParaRPr lang="en-US" sz="180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endParaRPr lang="en-US" sz="180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Muslim country</a:t>
                      </a:r>
                      <a:endParaRPr lang="en-US" sz="180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26-35</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endParaRPr lang="en-US" sz="180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Oil country</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36-45</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Arab country</a:t>
                      </a:r>
                      <a:endParaRPr lang="en-US" sz="1800" dirty="0">
                        <a:effectLst/>
                        <a:latin typeface="Calibri"/>
                        <a:ea typeface="Calibri"/>
                        <a:cs typeface="Times New Roman"/>
                      </a:endParaRPr>
                    </a:p>
                  </a:txBody>
                  <a:tcPr marL="0" marR="0" marT="0" marB="0" anchor="ctr">
                    <a:solidFill>
                      <a:srgbClr val="8EB4E3"/>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Public sector</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46-55</a:t>
                      </a:r>
                      <a:endParaRPr lang="en-US" sz="180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a:solidFill>
                            <a:srgbClr val="333333"/>
                          </a:solidFill>
                          <a:effectLst/>
                          <a:latin typeface="Times New Roman"/>
                          <a:ea typeface="Times New Roman"/>
                          <a:cs typeface="Times New Roman"/>
                        </a:rPr>
                        <a:t>Muslim country</a:t>
                      </a:r>
                      <a:endParaRPr lang="en-US" sz="1800">
                        <a:effectLst/>
                        <a:latin typeface="Calibri"/>
                        <a:ea typeface="Calibri"/>
                        <a:cs typeface="Times New Roman"/>
                      </a:endParaRPr>
                    </a:p>
                  </a:txBody>
                  <a:tcPr marL="0" marR="0" marT="0" marB="0" anchor="ctr">
                    <a:solidFill>
                      <a:srgbClr val="8EB4E3"/>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Government </a:t>
                      </a:r>
                      <a:r>
                        <a:rPr lang="en-GB" sz="1800" dirty="0" err="1">
                          <a:solidFill>
                            <a:srgbClr val="333333"/>
                          </a:solidFill>
                          <a:effectLst/>
                          <a:latin typeface="Times New Roman"/>
                          <a:ea typeface="Times New Roman"/>
                          <a:cs typeface="Times New Roman"/>
                        </a:rPr>
                        <a:t>expences</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56-65</a:t>
                      </a:r>
                      <a:endParaRPr lang="en-US" sz="1800" dirty="0">
                        <a:effectLst/>
                        <a:latin typeface="Calibri"/>
                        <a:ea typeface="Calibri"/>
                        <a:cs typeface="Times New Roman"/>
                      </a:endParaRPr>
                    </a:p>
                  </a:txBody>
                  <a:tcPr marL="0" marR="0" marT="0" marB="0" anchor="ctr">
                    <a:solidFill>
                      <a:srgbClr val="CCFFCC"/>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Oil country</a:t>
                      </a:r>
                      <a:endParaRPr lang="en-US" sz="1800" dirty="0">
                        <a:effectLst/>
                        <a:latin typeface="Calibri"/>
                        <a:ea typeface="Calibri"/>
                        <a:cs typeface="Times New Roman"/>
                      </a:endParaRPr>
                    </a:p>
                  </a:txBody>
                  <a:tcPr marL="0" marR="0" marT="0" marB="0" anchor="ctr">
                    <a:solidFill>
                      <a:srgbClr val="8EB4E3"/>
                    </a:solidFill>
                  </a:tcPr>
                </a:tc>
                <a:tc>
                  <a:txBody>
                    <a:bodyPr/>
                    <a:lstStyle/>
                    <a:p>
                      <a:pPr marL="0" marR="0">
                        <a:spcBef>
                          <a:spcPts val="0"/>
                        </a:spcBef>
                        <a:spcAft>
                          <a:spcPts val="0"/>
                        </a:spcAft>
                      </a:pPr>
                      <a:r>
                        <a:rPr lang="en-GB" sz="1800" dirty="0">
                          <a:solidFill>
                            <a:srgbClr val="333333"/>
                          </a:solidFill>
                          <a:effectLst/>
                          <a:latin typeface="Times New Roman"/>
                          <a:ea typeface="Times New Roman"/>
                          <a:cs typeface="Times New Roman"/>
                        </a:rPr>
                        <a:t>Manufacturing</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r h="370840">
                <a:tc>
                  <a:txBody>
                    <a:bodyPr/>
                    <a:lstStyle/>
                    <a:p>
                      <a:endParaRPr lang="en-US"/>
                    </a:p>
                  </a:txBody>
                  <a:tcPr marL="0" marR="0" marT="0" marB="0" anchor="ctr"/>
                </a:tc>
                <a:tc>
                  <a:txBody>
                    <a:bodyPr/>
                    <a:lstStyle/>
                    <a:p>
                      <a:pPr marL="0" marR="0">
                        <a:spcBef>
                          <a:spcPts val="0"/>
                        </a:spcBef>
                        <a:spcAft>
                          <a:spcPts val="0"/>
                        </a:spcAft>
                      </a:pPr>
                      <a:endParaRPr lang="en-US" sz="1800" dirty="0">
                        <a:effectLst/>
                        <a:latin typeface="Calibri"/>
                        <a:ea typeface="Calibri"/>
                        <a:cs typeface="Times New Roman"/>
                      </a:endParaRPr>
                    </a:p>
                  </a:txBody>
                  <a:tcPr marL="0" marR="0" marT="0" marB="0" anchor="ctr"/>
                </a:tc>
                <a:tc>
                  <a:txBody>
                    <a:bodyPr/>
                    <a:lstStyle/>
                    <a:p>
                      <a:pPr marL="0" marR="0">
                        <a:spcBef>
                          <a:spcPts val="0"/>
                        </a:spcBef>
                        <a:spcAft>
                          <a:spcPts val="0"/>
                        </a:spcAft>
                      </a:pPr>
                      <a:r>
                        <a:rPr lang="en-GB" sz="1800" dirty="0" err="1">
                          <a:solidFill>
                            <a:srgbClr val="333333"/>
                          </a:solidFill>
                          <a:effectLst/>
                          <a:latin typeface="Times New Roman"/>
                          <a:ea typeface="Times New Roman"/>
                          <a:cs typeface="Times New Roman"/>
                        </a:rPr>
                        <a:t>agric</a:t>
                      </a:r>
                      <a:endParaRPr lang="en-US" sz="1800" dirty="0">
                        <a:effectLst/>
                        <a:latin typeface="Calibri"/>
                        <a:ea typeface="Calibri"/>
                        <a:cs typeface="Times New Roman"/>
                      </a:endParaRPr>
                    </a:p>
                  </a:txBody>
                  <a:tcPr marL="0" marR="0" marT="0" marB="0" anchor="ctr">
                    <a:solidFill>
                      <a:schemeClr val="tx2">
                        <a:lumMod val="40000"/>
                        <a:lumOff val="60000"/>
                      </a:schemeClr>
                    </a:solidFill>
                  </a:tcPr>
                </a:tc>
              </a:tr>
            </a:tbl>
          </a:graphicData>
        </a:graphic>
      </p:graphicFrame>
    </p:spTree>
    <p:extLst>
      <p:ext uri="{BB962C8B-B14F-4D97-AF65-F5344CB8AC3E}">
        <p14:creationId xmlns:p14="http://schemas.microsoft.com/office/powerpoint/2010/main" val="3058102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12321</TotalTime>
  <Words>1612</Words>
  <Application>Microsoft Office PowerPoint</Application>
  <PresentationFormat>Affichage à l'écran (4:3)</PresentationFormat>
  <Paragraphs>343</Paragraphs>
  <Slides>29</Slides>
  <Notes>0</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Office Theme</vt:lpstr>
      <vt:lpstr>The Effect of Patriarchal Culture on Women’s Labor Force Participation </vt:lpstr>
      <vt:lpstr>Regional estimates of female labor force participation rates, (adults 25 and older)</vt:lpstr>
      <vt:lpstr>What explains FLFP variations?</vt:lpstr>
      <vt:lpstr>plan</vt:lpstr>
      <vt:lpstr>1. FLFP:  </vt:lpstr>
      <vt:lpstr>FLFP rises with education  regional variation remains, but falls, at higher levels of education</vt:lpstr>
      <vt:lpstr>GDP/capita effect</vt:lpstr>
      <vt:lpstr>multi-level modeling</vt:lpstr>
      <vt:lpstr>Independent variables</vt:lpstr>
      <vt:lpstr>FLFP base model (1) Individual characteristics</vt:lpstr>
      <vt:lpstr>Results, base FLFP model, WVS (2) regional characteristics </vt:lpstr>
      <vt:lpstr>“Random effects” education model:  widely different effects of education on FLFP in regions</vt:lpstr>
      <vt:lpstr>More generally, effect of high education highest when FLFP among uneducated low, but with country variationn</vt:lpstr>
      <vt:lpstr>In sum</vt:lpstr>
      <vt:lpstr>2. Patriarchal culture</vt:lpstr>
      <vt:lpstr>Values in regions (WVS)</vt:lpstr>
      <vt:lpstr>P-Values (1) – individual effects - WVS</vt:lpstr>
      <vt:lpstr>Values 2: regional effects – largest PV in MENA and CWS Asia</vt:lpstr>
      <vt:lpstr>3. FPLP and culture</vt:lpstr>
      <vt:lpstr>FLFP individual characteristics (1) </vt:lpstr>
      <vt:lpstr>Regional effects go away (2)  wt random education effects</vt:lpstr>
      <vt:lpstr>Arab, Muslim, or Oil effect?</vt:lpstr>
      <vt:lpstr>Structural effects</vt:lpstr>
      <vt:lpstr>4. The various effects of education Is there an additional bargaining effect?</vt:lpstr>
      <vt:lpstr>Bargaining with whom?</vt:lpstr>
      <vt:lpstr>Effects of gender, education, and age on P-values</vt:lpstr>
      <vt:lpstr>PV Age gap (2)</vt:lpstr>
      <vt:lpstr>Effects of (country-level) value gaps on FLFP</vt:lpstr>
      <vt:lpstr>Main findings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ishac diwan</dc:creator>
  <cp:lastModifiedBy>Laurence Vincent</cp:lastModifiedBy>
  <cp:revision>80</cp:revision>
  <dcterms:created xsi:type="dcterms:W3CDTF">2016-08-13T18:39:59Z</dcterms:created>
  <dcterms:modified xsi:type="dcterms:W3CDTF">2016-10-26T13:32:32Z</dcterms:modified>
</cp:coreProperties>
</file>